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15753" indent="41259" algn="l" rtl="0" eaLnBrk="0" fontAlgn="base" hangingPunct="0">
      <a:spcBef>
        <a:spcPct val="0"/>
      </a:spcBef>
      <a:spcAft>
        <a:spcPct val="0"/>
      </a:spcAft>
      <a:defRPr sz="23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833095" indent="80933" algn="l" rtl="0" eaLnBrk="0" fontAlgn="base" hangingPunct="0">
      <a:spcBef>
        <a:spcPct val="0"/>
      </a:spcBef>
      <a:spcAft>
        <a:spcPct val="0"/>
      </a:spcAft>
      <a:defRPr sz="23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250437" indent="120598" algn="l" rtl="0" eaLnBrk="0" fontAlgn="base" hangingPunct="0">
      <a:spcBef>
        <a:spcPct val="0"/>
      </a:spcBef>
      <a:spcAft>
        <a:spcPct val="0"/>
      </a:spcAft>
      <a:defRPr sz="23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667780" indent="160271" algn="l" rtl="0" eaLnBrk="0" fontAlgn="base" hangingPunct="0">
      <a:spcBef>
        <a:spcPct val="0"/>
      </a:spcBef>
      <a:spcAft>
        <a:spcPct val="0"/>
      </a:spcAft>
      <a:defRPr sz="23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5063" algn="l" defTabSz="457012" rtl="0" eaLnBrk="1" latinLnBrk="0" hangingPunct="1">
      <a:defRPr sz="23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2074" algn="l" defTabSz="457012" rtl="0" eaLnBrk="1" latinLnBrk="0" hangingPunct="1">
      <a:defRPr sz="23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199081" algn="l" defTabSz="457012" rtl="0" eaLnBrk="1" latinLnBrk="0" hangingPunct="1">
      <a:defRPr sz="23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6093" algn="l" defTabSz="457012" rtl="0" eaLnBrk="1" latinLnBrk="0" hangingPunct="1">
      <a:defRPr sz="2300" i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618FFF"/>
    <a:srgbClr val="FFFFFF"/>
    <a:srgbClr val="FF0000"/>
    <a:srgbClr val="0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187" autoAdjust="0"/>
    <p:restoredTop sz="90936" autoAdjust="0"/>
  </p:normalViewPr>
  <p:slideViewPr>
    <p:cSldViewPr>
      <p:cViewPr>
        <p:scale>
          <a:sx n="66" d="100"/>
          <a:sy n="66" d="100"/>
        </p:scale>
        <p:origin x="2864" y="4992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AF97865-CDA2-8E41-B62D-35CFCA2C4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07" charset="-128"/>
      </a:defRPr>
    </a:lvl1pPr>
    <a:lvl2pPr marL="41582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83322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25063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66804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086593" algn="l" defTabSz="8346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503912" algn="l" defTabSz="8346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921232" algn="l" defTabSz="8346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338551" algn="l" defTabSz="83463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8BFAE-845C-EB4F-8C57-BA4DCFE7F15C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492" y="13634162"/>
            <a:ext cx="27979435" cy="94092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470" y="24872249"/>
            <a:ext cx="23043480" cy="11215513"/>
          </a:xfrm>
        </p:spPr>
        <p:txBody>
          <a:bodyPr/>
          <a:lstStyle>
            <a:lvl1pPr marL="0" indent="0" algn="ctr">
              <a:buNone/>
              <a:defRPr/>
            </a:lvl1pPr>
            <a:lvl2pPr marL="417251" indent="0" algn="ctr">
              <a:buNone/>
              <a:defRPr/>
            </a:lvl2pPr>
            <a:lvl3pPr marL="834506" indent="0" algn="ctr">
              <a:buNone/>
              <a:defRPr/>
            </a:lvl3pPr>
            <a:lvl4pPr marL="1251757" indent="0" algn="ctr">
              <a:buNone/>
              <a:defRPr/>
            </a:lvl4pPr>
            <a:lvl5pPr marL="1669008" indent="0" algn="ctr">
              <a:buNone/>
              <a:defRPr/>
            </a:lvl5pPr>
            <a:lvl6pPr marL="2086263" indent="0" algn="ctr">
              <a:buNone/>
              <a:defRPr/>
            </a:lvl6pPr>
            <a:lvl7pPr marL="2503514" indent="0" algn="ctr">
              <a:buNone/>
              <a:defRPr/>
            </a:lvl7pPr>
            <a:lvl8pPr marL="2920760" indent="0" algn="ctr">
              <a:buNone/>
              <a:defRPr/>
            </a:lvl8pPr>
            <a:lvl9pPr marL="333801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DA22C-8AD7-FE45-831E-02835F4A6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A79F9-B0BF-3747-97B0-841D6CDDD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4062" y="3901727"/>
            <a:ext cx="6994858" cy="35112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485" y="3901727"/>
            <a:ext cx="20840198" cy="35112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79C0E-D34A-DC46-ADBD-D7F916C2B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BC3F-04C5-CC4B-B1F8-B3A521D36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31" y="28203882"/>
            <a:ext cx="27980942" cy="8717844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31" y="18602678"/>
            <a:ext cx="27980942" cy="9601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7251" indent="0">
              <a:buNone/>
              <a:defRPr sz="1400"/>
            </a:lvl2pPr>
            <a:lvl3pPr marL="834506" indent="0">
              <a:buNone/>
              <a:defRPr sz="1400"/>
            </a:lvl3pPr>
            <a:lvl4pPr marL="1251757" indent="0">
              <a:buNone/>
              <a:defRPr sz="1400"/>
            </a:lvl4pPr>
            <a:lvl5pPr marL="1669008" indent="0">
              <a:buNone/>
              <a:defRPr sz="1400"/>
            </a:lvl5pPr>
            <a:lvl6pPr marL="2086263" indent="0">
              <a:buNone/>
              <a:defRPr sz="1400"/>
            </a:lvl6pPr>
            <a:lvl7pPr marL="2503514" indent="0">
              <a:buNone/>
              <a:defRPr sz="1400"/>
            </a:lvl7pPr>
            <a:lvl8pPr marL="2920760" indent="0">
              <a:buNone/>
              <a:defRPr sz="1400"/>
            </a:lvl8pPr>
            <a:lvl9pPr marL="333801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3302-8F5F-A647-A39E-15ECF65DB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487" y="12680248"/>
            <a:ext cx="13917528" cy="26334157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1394" y="12680248"/>
            <a:ext cx="13917528" cy="26334157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2896-7B60-F940-8404-85D6C1425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327" y="1758244"/>
            <a:ext cx="2962776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327" y="9824159"/>
            <a:ext cx="14544677" cy="409504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17251" indent="0">
              <a:buNone/>
              <a:defRPr sz="1800" b="1"/>
            </a:lvl2pPr>
            <a:lvl3pPr marL="834506" indent="0">
              <a:buNone/>
              <a:defRPr sz="1400" b="1"/>
            </a:lvl3pPr>
            <a:lvl4pPr marL="1251757" indent="0">
              <a:buNone/>
              <a:defRPr sz="1400" b="1"/>
            </a:lvl4pPr>
            <a:lvl5pPr marL="1669008" indent="0">
              <a:buNone/>
              <a:defRPr sz="1400" b="1"/>
            </a:lvl5pPr>
            <a:lvl6pPr marL="2086263" indent="0">
              <a:buNone/>
              <a:defRPr sz="1400" b="1"/>
            </a:lvl6pPr>
            <a:lvl7pPr marL="2503514" indent="0">
              <a:buNone/>
              <a:defRPr sz="1400" b="1"/>
            </a:lvl7pPr>
            <a:lvl8pPr marL="2920760" indent="0">
              <a:buNone/>
              <a:defRPr sz="1400" b="1"/>
            </a:lvl8pPr>
            <a:lvl9pPr marL="333801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327" y="13919206"/>
            <a:ext cx="14544677" cy="25288522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89" y="9824159"/>
            <a:ext cx="14550691" cy="409504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17251" indent="0">
              <a:buNone/>
              <a:defRPr sz="1800" b="1"/>
            </a:lvl2pPr>
            <a:lvl3pPr marL="834506" indent="0">
              <a:buNone/>
              <a:defRPr sz="1400" b="1"/>
            </a:lvl3pPr>
            <a:lvl4pPr marL="1251757" indent="0">
              <a:buNone/>
              <a:defRPr sz="1400" b="1"/>
            </a:lvl4pPr>
            <a:lvl5pPr marL="1669008" indent="0">
              <a:buNone/>
              <a:defRPr sz="1400" b="1"/>
            </a:lvl5pPr>
            <a:lvl6pPr marL="2086263" indent="0">
              <a:buNone/>
              <a:defRPr sz="1400" b="1"/>
            </a:lvl6pPr>
            <a:lvl7pPr marL="2503514" indent="0">
              <a:buNone/>
              <a:defRPr sz="1400" b="1"/>
            </a:lvl7pPr>
            <a:lvl8pPr marL="2920760" indent="0">
              <a:buNone/>
              <a:defRPr sz="1400" b="1"/>
            </a:lvl8pPr>
            <a:lvl9pPr marL="333801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89" y="13919206"/>
            <a:ext cx="14550691" cy="25288522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87EAD-2761-E047-908F-EBF99D3CB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1C151-9B46-754A-9BA3-EBAE0F6C0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0CA9-F801-4C45-B348-0CB1BBA6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320" y="1746962"/>
            <a:ext cx="10829923" cy="743796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790" y="1746961"/>
            <a:ext cx="18402302" cy="3746076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320" y="9184929"/>
            <a:ext cx="10829923" cy="30022799"/>
          </a:xfrm>
        </p:spPr>
        <p:txBody>
          <a:bodyPr/>
          <a:lstStyle>
            <a:lvl1pPr marL="0" indent="0">
              <a:buNone/>
              <a:defRPr sz="1400"/>
            </a:lvl1pPr>
            <a:lvl2pPr marL="417251" indent="0">
              <a:buNone/>
              <a:defRPr sz="900"/>
            </a:lvl2pPr>
            <a:lvl3pPr marL="834506" indent="0">
              <a:buNone/>
              <a:defRPr sz="900"/>
            </a:lvl3pPr>
            <a:lvl4pPr marL="1251757" indent="0">
              <a:buNone/>
              <a:defRPr sz="900"/>
            </a:lvl4pPr>
            <a:lvl5pPr marL="1669008" indent="0">
              <a:buNone/>
              <a:defRPr sz="900"/>
            </a:lvl5pPr>
            <a:lvl6pPr marL="2086263" indent="0">
              <a:buNone/>
              <a:defRPr sz="900"/>
            </a:lvl6pPr>
            <a:lvl7pPr marL="2503514" indent="0">
              <a:buNone/>
              <a:defRPr sz="900"/>
            </a:lvl7pPr>
            <a:lvl8pPr marL="2920760" indent="0">
              <a:buNone/>
              <a:defRPr sz="900"/>
            </a:lvl8pPr>
            <a:lvl9pPr marL="3338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A80ED-AFB0-CA47-A0A9-03DF9CFE7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42" y="30724128"/>
            <a:ext cx="19751342" cy="36265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42" y="3921481"/>
            <a:ext cx="19751342" cy="26335566"/>
          </a:xfrm>
        </p:spPr>
        <p:txBody>
          <a:bodyPr/>
          <a:lstStyle>
            <a:lvl1pPr marL="0" indent="0">
              <a:buNone/>
              <a:defRPr sz="2700"/>
            </a:lvl1pPr>
            <a:lvl2pPr marL="417251" indent="0">
              <a:buNone/>
              <a:defRPr sz="2300"/>
            </a:lvl2pPr>
            <a:lvl3pPr marL="834506" indent="0">
              <a:buNone/>
              <a:defRPr sz="2300"/>
            </a:lvl3pPr>
            <a:lvl4pPr marL="1251757" indent="0">
              <a:buNone/>
              <a:defRPr sz="1800"/>
            </a:lvl4pPr>
            <a:lvl5pPr marL="1669008" indent="0">
              <a:buNone/>
              <a:defRPr sz="1800"/>
            </a:lvl5pPr>
            <a:lvl6pPr marL="2086263" indent="0">
              <a:buNone/>
              <a:defRPr sz="1800"/>
            </a:lvl6pPr>
            <a:lvl7pPr marL="2503514" indent="0">
              <a:buNone/>
              <a:defRPr sz="1800"/>
            </a:lvl7pPr>
            <a:lvl8pPr marL="2920760" indent="0">
              <a:buNone/>
              <a:defRPr sz="1800"/>
            </a:lvl8pPr>
            <a:lvl9pPr marL="3338015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42" y="34350677"/>
            <a:ext cx="19751342" cy="5151966"/>
          </a:xfrm>
        </p:spPr>
        <p:txBody>
          <a:bodyPr/>
          <a:lstStyle>
            <a:lvl1pPr marL="0" indent="0">
              <a:buNone/>
              <a:defRPr sz="1400"/>
            </a:lvl1pPr>
            <a:lvl2pPr marL="417251" indent="0">
              <a:buNone/>
              <a:defRPr sz="900"/>
            </a:lvl2pPr>
            <a:lvl3pPr marL="834506" indent="0">
              <a:buNone/>
              <a:defRPr sz="900"/>
            </a:lvl3pPr>
            <a:lvl4pPr marL="1251757" indent="0">
              <a:buNone/>
              <a:defRPr sz="900"/>
            </a:lvl4pPr>
            <a:lvl5pPr marL="1669008" indent="0">
              <a:buNone/>
              <a:defRPr sz="900"/>
            </a:lvl5pPr>
            <a:lvl6pPr marL="2086263" indent="0">
              <a:buNone/>
              <a:defRPr sz="900"/>
            </a:lvl6pPr>
            <a:lvl7pPr marL="2503514" indent="0">
              <a:buNone/>
              <a:defRPr sz="900"/>
            </a:lvl7pPr>
            <a:lvl8pPr marL="2920760" indent="0">
              <a:buNone/>
              <a:defRPr sz="900"/>
            </a:lvl8pPr>
            <a:lvl9pPr marL="3338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AE294-C857-184B-B419-1F4FECAC1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9" y="3902072"/>
            <a:ext cx="2797810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707" tIns="219354" rIns="438707" bIns="2193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159" y="12680957"/>
            <a:ext cx="27978101" cy="2633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707" tIns="219354" rIns="438707" bIns="2193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152" y="39989130"/>
            <a:ext cx="6858000" cy="29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707" tIns="219354" rIns="438707" bIns="219354" numCol="1" anchor="t" anchorCtr="0" compatLnSpc="1">
            <a:prstTxWarp prst="textNoShape">
              <a:avLst/>
            </a:prstTxWarp>
          </a:bodyPr>
          <a:lstStyle>
            <a:lvl1pPr>
              <a:defRPr sz="69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860" y="39989130"/>
            <a:ext cx="10426699" cy="29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707" tIns="219354" rIns="438707" bIns="219354" numCol="1" anchor="t" anchorCtr="0" compatLnSpc="1">
            <a:prstTxWarp prst="textNoShape">
              <a:avLst/>
            </a:prstTxWarp>
          </a:bodyPr>
          <a:lstStyle>
            <a:lvl1pPr algn="ctr">
              <a:defRPr sz="6900" i="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248" y="39989130"/>
            <a:ext cx="6858000" cy="29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707" tIns="219354" rIns="438707" bIns="219354" numCol="1" anchor="t" anchorCtr="0" compatLnSpc="1">
            <a:prstTxWarp prst="textNoShape">
              <a:avLst/>
            </a:prstTxWarp>
          </a:bodyPr>
          <a:lstStyle>
            <a:lvl1pPr algn="r">
              <a:defRPr sz="6900" i="0"/>
            </a:lvl1pPr>
          </a:lstStyle>
          <a:p>
            <a:pPr>
              <a:defRPr/>
            </a:pPr>
            <a:fld id="{E4AC2B34-4AD5-5D4F-9623-E35EF075D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6043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ＭＳ Ｐゴシック" pitchFamily="-107" charset="-128"/>
        </a:defRPr>
      </a:lvl1pPr>
      <a:lvl2pPr algn="ctr" defTabSz="4386043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2pPr>
      <a:lvl3pPr algn="ctr" defTabSz="4386043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3pPr>
      <a:lvl4pPr algn="ctr" defTabSz="4386043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4pPr>
      <a:lvl5pPr algn="ctr" defTabSz="4386043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5pPr>
      <a:lvl6pPr marL="417251" algn="ctr" defTabSz="438694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834506" algn="ctr" defTabSz="438694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251757" algn="ctr" defTabSz="438694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669008" algn="ctr" defTabSz="4386941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645558" indent="-1645558" algn="l" defTabSz="4386043" rtl="0" eaLnBrk="0" fontAlgn="base" hangingPunct="0">
        <a:spcBef>
          <a:spcPct val="20000"/>
        </a:spcBef>
        <a:spcAft>
          <a:spcPct val="0"/>
        </a:spcAft>
        <a:buChar char="•"/>
        <a:defRPr sz="156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3562469" indent="-1369450" algn="l" defTabSz="4386043" rtl="0" eaLnBrk="0" fontAlgn="base" hangingPunct="0">
        <a:spcBef>
          <a:spcPct val="20000"/>
        </a:spcBef>
        <a:spcAft>
          <a:spcPct val="0"/>
        </a:spcAft>
        <a:buChar char="–"/>
        <a:defRPr sz="13300">
          <a:solidFill>
            <a:schemeClr val="tx1"/>
          </a:solidFill>
          <a:latin typeface="+mn-lt"/>
          <a:ea typeface="+mn-ea"/>
        </a:defRPr>
      </a:lvl2pPr>
      <a:lvl3pPr marL="5482559" indent="-1096512" algn="l" defTabSz="4386043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+mn-ea"/>
        </a:defRPr>
      </a:lvl3pPr>
      <a:lvl4pPr marL="7675578" indent="-1096512" algn="l" defTabSz="4386043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+mn-ea"/>
        </a:defRPr>
      </a:lvl4pPr>
      <a:lvl5pPr marL="9870187" indent="-1096512" algn="l" defTabSz="4386043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5pPr>
      <a:lvl6pPr marL="10287868" indent="-1096736" algn="l" defTabSz="4386941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6pPr>
      <a:lvl7pPr marL="10705119" indent="-1096736" algn="l" defTabSz="4386941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7pPr>
      <a:lvl8pPr marL="11122370" indent="-1096736" algn="l" defTabSz="4386941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8pPr>
      <a:lvl9pPr marL="11539625" indent="-1096736" algn="l" defTabSz="4386941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8345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17251" algn="l" defTabSz="8345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34506" algn="l" defTabSz="8345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1757" algn="l" defTabSz="8345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08" algn="l" defTabSz="8345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86263" algn="l" defTabSz="8345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503514" algn="l" defTabSz="8345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920760" algn="l" defTabSz="8345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338015" algn="l" defTabSz="8345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gif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78201" y="16916400"/>
            <a:ext cx="3526012" cy="3410168"/>
          </a:xfrm>
          <a:prstGeom prst="rect">
            <a:avLst/>
          </a:prstGeom>
          <a:solidFill>
            <a:schemeClr val="bg1">
              <a:alpha val="0"/>
            </a:schemeClr>
          </a:solidFill>
          <a:effectLst/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17096" y="14401801"/>
            <a:ext cx="2994051" cy="2895600"/>
          </a:xfrm>
          <a:prstGeom prst="rect">
            <a:avLst/>
          </a:prstGeom>
          <a:solidFill>
            <a:schemeClr val="bg1">
              <a:alpha val="0"/>
            </a:schemeClr>
          </a:solidFill>
          <a:effectLst/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400" y="28879800"/>
            <a:ext cx="8915400" cy="4271315"/>
          </a:xfrm>
          <a:prstGeom prst="rect">
            <a:avLst/>
          </a:prstGeom>
        </p:spPr>
      </p:pic>
      <p:sp>
        <p:nvSpPr>
          <p:cNvPr id="1041" name="Rectangle 4"/>
          <p:cNvSpPr>
            <a:spLocks noChangeArrowheads="1"/>
          </p:cNvSpPr>
          <p:nvPr/>
        </p:nvSpPr>
        <p:spPr bwMode="auto">
          <a:xfrm>
            <a:off x="4648202" y="609605"/>
            <a:ext cx="22326600" cy="46364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00559" tIns="200284" rIns="400559" bIns="200284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200" i="0" noProof="1" smtClean="0">
                <a:solidFill>
                  <a:schemeClr val="bg1"/>
                </a:solidFill>
              </a:rPr>
              <a:t>First Principles Calculations of Complex Oxide Perovskites</a:t>
            </a:r>
          </a:p>
          <a:p>
            <a:pPr algn="ctr">
              <a:defRPr/>
            </a:pPr>
            <a:r>
              <a:rPr lang="en-US" sz="3700" i="0" noProof="1" smtClean="0">
                <a:solidFill>
                  <a:schemeClr val="bg1"/>
                </a:solidFill>
              </a:rPr>
              <a:t>David-Alexander Robinson Sch., Theoretical Physics, The University of Dublin, Trinity College</a:t>
            </a:r>
          </a:p>
          <a:p>
            <a:pPr algn="ctr">
              <a:defRPr/>
            </a:pPr>
            <a:r>
              <a:rPr lang="en-US" sz="3700" i="0" noProof="1" smtClean="0">
                <a:solidFill>
                  <a:schemeClr val="bg1"/>
                </a:solidFill>
              </a:rPr>
              <a:t>Dr. Anderson Jonotti, Prof. Chris Van de Walle</a:t>
            </a:r>
          </a:p>
          <a:p>
            <a:pPr algn="ctr">
              <a:defRPr/>
            </a:pPr>
            <a:r>
              <a:rPr lang="en-US" sz="3700" i="0" noProof="1" smtClean="0">
                <a:solidFill>
                  <a:schemeClr val="bg1"/>
                </a:solidFill>
              </a:rPr>
              <a:t>Computational Materials Group, Materials Department, University of California Santa Barbara</a:t>
            </a:r>
            <a:endParaRPr lang="en-US" sz="3700" i="0" noProof="1"/>
          </a:p>
        </p:txBody>
      </p:sp>
      <p:sp>
        <p:nvSpPr>
          <p:cNvPr id="14354" name="Text Box 7"/>
          <p:cNvSpPr txBox="1">
            <a:spLocks noChangeArrowheads="1"/>
          </p:cNvSpPr>
          <p:nvPr/>
        </p:nvSpPr>
        <p:spPr bwMode="auto">
          <a:xfrm>
            <a:off x="22600600" y="5715001"/>
            <a:ext cx="2520066" cy="930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453" tIns="41726" rIns="83453" bIns="41726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500" b="1" i="0" dirty="0" smtClean="0">
                <a:solidFill>
                  <a:schemeClr val="accent2"/>
                </a:solidFill>
              </a:rPr>
              <a:t>Theory</a:t>
            </a:r>
            <a:endParaRPr lang="en-US" sz="5500" b="1" i="0" dirty="0">
              <a:solidFill>
                <a:schemeClr val="accent2"/>
              </a:solidFill>
            </a:endParaRPr>
          </a:p>
        </p:txBody>
      </p:sp>
      <p:sp>
        <p:nvSpPr>
          <p:cNvPr id="14356" name="AutoShape 26"/>
          <p:cNvSpPr>
            <a:spLocks noChangeArrowheads="1"/>
          </p:cNvSpPr>
          <p:nvPr/>
        </p:nvSpPr>
        <p:spPr bwMode="auto">
          <a:xfrm>
            <a:off x="1371600" y="5715000"/>
            <a:ext cx="30310138" cy="784859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83453" tIns="41726" rIns="83453" bIns="41726" anchor="ctr">
            <a:prstTxWarp prst="textNoShape">
              <a:avLst/>
            </a:prstTxWarp>
          </a:bodyPr>
          <a:lstStyle/>
          <a:p>
            <a:endParaRPr lang="en-US" noProof="1"/>
          </a:p>
        </p:txBody>
      </p:sp>
      <p:sp>
        <p:nvSpPr>
          <p:cNvPr id="14357" name="AutoShape 27"/>
          <p:cNvSpPr>
            <a:spLocks noChangeArrowheads="1"/>
          </p:cNvSpPr>
          <p:nvPr/>
        </p:nvSpPr>
        <p:spPr bwMode="auto">
          <a:xfrm>
            <a:off x="1371600" y="13792200"/>
            <a:ext cx="30310138" cy="6578603"/>
          </a:xfrm>
          <a:prstGeom prst="roundRect">
            <a:avLst>
              <a:gd name="adj" fmla="val 18203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83453" tIns="41726" rIns="83453" bIns="41726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58" name="Picture 29" descr="nsf4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22202" y="40309803"/>
            <a:ext cx="23622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31" descr="large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65407" y="2895601"/>
            <a:ext cx="3416299" cy="226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Text Box 67"/>
          <p:cNvSpPr txBox="1">
            <a:spLocks noChangeArrowheads="1"/>
          </p:cNvSpPr>
          <p:nvPr/>
        </p:nvSpPr>
        <p:spPr bwMode="auto">
          <a:xfrm>
            <a:off x="10820400" y="13944600"/>
            <a:ext cx="9055099" cy="9318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83453" tIns="41726" rIns="83453" bIns="41726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500" b="1" i="0" dirty="0">
                <a:solidFill>
                  <a:schemeClr val="accent2"/>
                </a:solidFill>
              </a:rPr>
              <a:t>Computational</a:t>
            </a:r>
            <a:r>
              <a:rPr lang="en-US" sz="5500" b="1" i="0" dirty="0" smtClean="0">
                <a:solidFill>
                  <a:schemeClr val="accent2"/>
                </a:solidFill>
              </a:rPr>
              <a:t> Details</a:t>
            </a:r>
            <a:endParaRPr lang="en-US" sz="5500" b="1" i="0" dirty="0">
              <a:solidFill>
                <a:schemeClr val="accent2"/>
              </a:solidFill>
            </a:endParaRPr>
          </a:p>
        </p:txBody>
      </p:sp>
      <p:sp>
        <p:nvSpPr>
          <p:cNvPr id="14361" name="Text Box 69"/>
          <p:cNvSpPr txBox="1">
            <a:spLocks noChangeArrowheads="1"/>
          </p:cNvSpPr>
          <p:nvPr/>
        </p:nvSpPr>
        <p:spPr bwMode="auto">
          <a:xfrm>
            <a:off x="7010400" y="20904206"/>
            <a:ext cx="19050000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3453" tIns="41726" rIns="83453" bIns="41726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500" b="1" i="0" dirty="0">
                <a:solidFill>
                  <a:schemeClr val="accent2"/>
                </a:solidFill>
              </a:rPr>
              <a:t>Results</a:t>
            </a:r>
          </a:p>
        </p:txBody>
      </p:sp>
      <p:grpSp>
        <p:nvGrpSpPr>
          <p:cNvPr id="14362" name="Group 294"/>
          <p:cNvGrpSpPr>
            <a:grpSpLocks/>
          </p:cNvGrpSpPr>
          <p:nvPr/>
        </p:nvGrpSpPr>
        <p:grpSpPr bwMode="auto">
          <a:xfrm>
            <a:off x="1524000" y="35890144"/>
            <a:ext cx="30175200" cy="7086590"/>
            <a:chOff x="1421" y="24796"/>
            <a:chExt cx="19558" cy="3596"/>
          </a:xfrm>
        </p:grpSpPr>
        <p:sp>
          <p:nvSpPr>
            <p:cNvPr id="14405" name="Rectangle 77"/>
            <p:cNvSpPr>
              <a:spLocks noChangeArrowheads="1"/>
            </p:cNvSpPr>
            <p:nvPr/>
          </p:nvSpPr>
          <p:spPr bwMode="auto">
            <a:xfrm>
              <a:off x="12188" y="25028"/>
              <a:ext cx="7904" cy="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20000"/>
                </a:spcBef>
                <a:spcAft>
                  <a:spcPts val="1200"/>
                </a:spcAft>
              </a:pPr>
              <a:r>
                <a:rPr lang="en-US" sz="4600" b="1" i="0" noProof="1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Acknowledgements</a:t>
              </a:r>
            </a:p>
            <a:p>
              <a:pPr eaLnBrk="1" hangingPunct="1">
                <a:spcBef>
                  <a:spcPct val="20000"/>
                </a:spcBef>
              </a:pPr>
              <a:endParaRPr lang="en-US" sz="900" b="1" i="0" noProof="1" smtClean="0">
                <a:solidFill>
                  <a:schemeClr val="accent2"/>
                </a:solidFill>
                <a:latin typeface="Times New Roman"/>
                <a:cs typeface="Times New Roman"/>
              </a:endParaRPr>
            </a:p>
            <a:p>
              <a:pPr>
                <a:spcAft>
                  <a:spcPts val="600"/>
                </a:spcAft>
                <a:buFont typeface="Wingdings" charset="2"/>
                <a:buChar char="u"/>
              </a:pPr>
              <a:r>
                <a:rPr lang="en-US" sz="2700" b="1" i="0" noProof="1" smtClean="0">
                  <a:latin typeface="Times New Roman"/>
                  <a:cs typeface="Times New Roman"/>
                </a:rPr>
                <a:t>   Daniel Steiauf</a:t>
              </a:r>
              <a:r>
                <a:rPr lang="en-US" sz="2700" b="1" i="0" noProof="1" smtClean="0">
                  <a:latin typeface="Times New Roman"/>
                  <a:cs typeface="Times New Roman"/>
                </a:rPr>
                <a:t>, John Lyons, Cyrus Dreyer, </a:t>
              </a:r>
              <a:r>
                <a:rPr lang="en-US" sz="2700" b="1" i="0" noProof="1" smtClean="0">
                  <a:latin typeface="Times New Roman"/>
                  <a:cs typeface="Times New Roman"/>
                </a:rPr>
                <a:t>Luke</a:t>
              </a:r>
              <a:r>
                <a:rPr lang="en-US" sz="2700" b="1" i="0" noProof="1" smtClean="0">
                  <a:latin typeface="Times New Roman"/>
                  <a:cs typeface="Times New Roman"/>
                </a:rPr>
                <a:t> </a:t>
              </a:r>
              <a:r>
                <a:rPr lang="en-US" sz="2700" b="1" i="0" noProof="1" smtClean="0">
                  <a:latin typeface="Times New Roman"/>
                  <a:cs typeface="Times New Roman"/>
                </a:rPr>
                <a:t>Gordon </a:t>
              </a:r>
              <a:r>
                <a:rPr lang="en-US" sz="2700" b="1" i="0" noProof="1" smtClean="0">
                  <a:latin typeface="Times New Roman"/>
                  <a:cs typeface="Times New Roman"/>
                </a:rPr>
                <a:t>and all the</a:t>
              </a:r>
              <a:r>
                <a:rPr lang="en-US" sz="2700" b="1" i="0" noProof="1" smtClean="0">
                  <a:latin typeface="Times New Roman"/>
                  <a:cs typeface="Times New Roman"/>
                </a:rPr>
                <a:t> other members of the Van </a:t>
              </a:r>
              <a:r>
                <a:rPr lang="en-US" sz="2700" b="1" i="0" noProof="1" smtClean="0">
                  <a:latin typeface="Times New Roman"/>
                  <a:cs typeface="Times New Roman"/>
                </a:rPr>
                <a:t>de Walle Computational Materials Group.</a:t>
              </a:r>
            </a:p>
            <a:p>
              <a:pPr>
                <a:spcAft>
                  <a:spcPts val="600"/>
                </a:spcAft>
                <a:buFont typeface="Wingdings" charset="2"/>
                <a:buChar char="u"/>
              </a:pPr>
              <a:r>
                <a:rPr lang="en-US" sz="2700" b="1" i="0" noProof="1" smtClean="0">
                  <a:latin typeface="Times New Roman"/>
                  <a:cs typeface="Times New Roman"/>
                </a:rPr>
                <a:t>   Dr. Charles Patterson, The School of Physics, The University of Dublin,</a:t>
              </a:r>
            </a:p>
            <a:p>
              <a:pPr>
                <a:spcAft>
                  <a:spcPts val="600"/>
                </a:spcAft>
              </a:pPr>
              <a:r>
                <a:rPr lang="en-US" sz="2700" b="1" i="0" noProof="1" smtClean="0">
                  <a:latin typeface="Times New Roman"/>
                  <a:cs typeface="Times New Roman"/>
                </a:rPr>
                <a:t>       Trinity College and the SFI.</a:t>
              </a:r>
            </a:p>
            <a:p>
              <a:pPr>
                <a:buFont typeface="Wingdings" charset="2"/>
                <a:buChar char="u"/>
              </a:pPr>
              <a:r>
                <a:rPr lang="en-US" sz="2700" b="1" i="0" noProof="1" smtClean="0">
                  <a:latin typeface="Times New Roman"/>
                  <a:cs typeface="Times New Roman"/>
                </a:rPr>
                <a:t>   This work was partially funded by the UCSB CISEI internship program</a:t>
              </a:r>
            </a:p>
            <a:p>
              <a:r>
                <a:rPr lang="en-US" sz="2700" b="1" i="0" noProof="1" smtClean="0">
                  <a:latin typeface="Times New Roman"/>
                  <a:cs typeface="Times New Roman"/>
                </a:rPr>
                <a:t>        through the NSF grants DMR05-20415 and NSF DMR06-49312.</a:t>
              </a:r>
              <a:endParaRPr lang="en-US" sz="2700" b="1" i="0" noProof="1">
                <a:latin typeface="Times New Roman"/>
                <a:ea typeface="Arial" charset="0"/>
                <a:cs typeface="Times New Roman"/>
                <a:sym typeface="Arial" charset="0"/>
              </a:endParaRPr>
            </a:p>
          </p:txBody>
        </p:sp>
        <p:sp>
          <p:nvSpPr>
            <p:cNvPr id="14406" name="AutoShape 78"/>
            <p:cNvSpPr>
              <a:spLocks noChangeArrowheads="1"/>
            </p:cNvSpPr>
            <p:nvPr/>
          </p:nvSpPr>
          <p:spPr bwMode="auto">
            <a:xfrm>
              <a:off x="1421" y="24796"/>
              <a:ext cx="19558" cy="359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63" name="Text Box 81"/>
          <p:cNvSpPr txBox="1">
            <a:spLocks noChangeArrowheads="1"/>
          </p:cNvSpPr>
          <p:nvPr/>
        </p:nvSpPr>
        <p:spPr bwMode="auto">
          <a:xfrm>
            <a:off x="18135600" y="6781800"/>
            <a:ext cx="13487400" cy="650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453" tIns="41726" rIns="83453" bIns="41726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noProof="1" smtClean="0">
                <a:latin typeface="Times New Roman"/>
                <a:cs typeface="Times New Roman"/>
              </a:rPr>
              <a:t> </a:t>
            </a:r>
            <a:r>
              <a:rPr lang="en-US" sz="2700" b="1" i="0" noProof="1" smtClean="0">
                <a:latin typeface="Times New Roman"/>
                <a:cs typeface="Times New Roman"/>
              </a:rPr>
              <a:t>Solve the</a:t>
            </a:r>
            <a:r>
              <a:rPr lang="en-US" sz="2700" b="1" i="0" noProof="1" smtClean="0">
                <a:latin typeface="Times New Roman"/>
                <a:cs typeface="Times New Roman"/>
              </a:rPr>
              <a:t> many</a:t>
            </a:r>
            <a:r>
              <a:rPr lang="en-US" sz="2700" b="1" i="0" noProof="1" smtClean="0">
                <a:latin typeface="Times New Roman"/>
                <a:cs typeface="Times New Roman"/>
              </a:rPr>
              <a:t>-</a:t>
            </a:r>
            <a:r>
              <a:rPr lang="en-US" sz="2700" b="1" i="0" noProof="1" smtClean="0">
                <a:latin typeface="Times New Roman"/>
                <a:cs typeface="Times New Roman"/>
              </a:rPr>
              <a:t>electron quantum </a:t>
            </a:r>
            <a:r>
              <a:rPr lang="en-US" sz="2700" b="1" i="0" noProof="1" smtClean="0">
                <a:latin typeface="Times New Roman"/>
                <a:cs typeface="Times New Roman"/>
              </a:rPr>
              <a:t>mechanical equations for</a:t>
            </a:r>
            <a:r>
              <a:rPr lang="en-US" sz="2700" b="1" i="0" noProof="1" smtClean="0">
                <a:latin typeface="Times New Roman"/>
                <a:cs typeface="Times New Roman"/>
              </a:rPr>
              <a:t> the electronic structure of solids.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Hartree-Fock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700" b="1" i="0" noProof="1" smtClean="0">
                <a:latin typeface="Times New Roman"/>
                <a:cs typeface="Times New Roman"/>
              </a:rPr>
              <a:t>   </a:t>
            </a:r>
            <a:r>
              <a:rPr lang="en-US" b="1" i="0" noProof="1" smtClean="0">
                <a:latin typeface="Times New Roman"/>
                <a:cs typeface="Times New Roman"/>
              </a:rPr>
              <a:t>The many-electron wavefunction is written as an anti-symmetric linear combination of single electron wavefunctions.</a:t>
            </a:r>
          </a:p>
          <a:p>
            <a:pPr lvl="2">
              <a:spcAft>
                <a:spcPts val="600"/>
              </a:spcAft>
              <a:buFont typeface="Wingdings" charset="2"/>
              <a:buChar char="v"/>
            </a:pPr>
            <a:r>
              <a:rPr lang="en-US" b="1" i="0" noProof="1" smtClean="0">
                <a:latin typeface="Times New Roman"/>
                <a:cs typeface="Times New Roman"/>
              </a:rPr>
              <a:t>    Overestimates the band gaps.</a:t>
            </a:r>
          </a:p>
          <a:p>
            <a:pPr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Density </a:t>
            </a:r>
            <a:r>
              <a:rPr lang="en-US" sz="2700" b="1" i="0" noProof="1" smtClean="0">
                <a:latin typeface="Times New Roman"/>
                <a:cs typeface="Times New Roman"/>
              </a:rPr>
              <a:t>Functional Theory (DFT</a:t>
            </a:r>
            <a:r>
              <a:rPr lang="en-US" sz="2700" b="1" i="0" noProof="1" smtClean="0">
                <a:latin typeface="Times New Roman"/>
                <a:cs typeface="Times New Roman"/>
              </a:rPr>
              <a:t>), Local Density Approximation (LDA)</a:t>
            </a:r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  </a:t>
            </a:r>
            <a:r>
              <a:rPr lang="en-US" b="1" i="0" noProof="1" smtClean="0">
                <a:latin typeface="Times New Roman"/>
                <a:cs typeface="Times New Roman"/>
              </a:rPr>
              <a:t> Replaces the many-electron problem with a single-particle in an effective potential.</a:t>
            </a:r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   Provides an excellent description of </a:t>
            </a:r>
            <a:r>
              <a:rPr lang="en-US" b="1" i="0" noProof="1" smtClean="0">
                <a:latin typeface="Times New Roman"/>
                <a:cs typeface="Times New Roman"/>
              </a:rPr>
              <a:t>the ground-state </a:t>
            </a:r>
            <a:r>
              <a:rPr lang="en-US" b="1" i="0" noProof="1" smtClean="0">
                <a:latin typeface="Times New Roman"/>
                <a:cs typeface="Times New Roman"/>
              </a:rPr>
              <a:t>properties</a:t>
            </a:r>
            <a:r>
              <a:rPr lang="en-US" b="1" i="0" noProof="1" smtClean="0">
                <a:latin typeface="Times New Roman"/>
                <a:cs typeface="Times New Roman"/>
              </a:rPr>
              <a:t>,</a:t>
            </a:r>
          </a:p>
          <a:p>
            <a:pPr lvl="2">
              <a:spcAft>
                <a:spcPts val="0"/>
              </a:spcAft>
              <a:buFont typeface="Wingdings" charset="2"/>
              <a:buChar char="v"/>
            </a:pPr>
            <a:r>
              <a:rPr lang="en-US" b="1" i="0" noProof="1" smtClean="0">
                <a:latin typeface="Times New Roman"/>
                <a:cs typeface="Times New Roman"/>
              </a:rPr>
              <a:t>   Accurate description of structural parameters.</a:t>
            </a:r>
          </a:p>
          <a:p>
            <a:pPr lvl="2">
              <a:spcAft>
                <a:spcPts val="600"/>
              </a:spcAft>
              <a:buFont typeface="Wingdings" charset="2"/>
              <a:buChar char="v"/>
            </a:pPr>
            <a:r>
              <a:rPr lang="en-US" b="1" i="0" noProof="1" smtClean="0">
                <a:latin typeface="Times New Roman"/>
                <a:cs typeface="Times New Roman"/>
              </a:rPr>
              <a:t>   B</a:t>
            </a:r>
            <a:r>
              <a:rPr lang="en-US" b="1" i="0" noProof="1" smtClean="0">
                <a:latin typeface="Times New Roman"/>
                <a:cs typeface="Times New Roman"/>
              </a:rPr>
              <a:t>ut severly </a:t>
            </a:r>
            <a:r>
              <a:rPr lang="en-US" b="1" i="0" noProof="1" smtClean="0">
                <a:latin typeface="Times New Roman"/>
                <a:cs typeface="Times New Roman"/>
              </a:rPr>
              <a:t>underestimates the </a:t>
            </a:r>
            <a:r>
              <a:rPr lang="en-US" b="1" i="0" noProof="1" smtClean="0">
                <a:latin typeface="Times New Roman"/>
                <a:cs typeface="Times New Roman"/>
              </a:rPr>
              <a:t>band </a:t>
            </a:r>
            <a:r>
              <a:rPr lang="en-US" b="1" i="0" noProof="1" smtClean="0">
                <a:latin typeface="Times New Roman"/>
                <a:cs typeface="Times New Roman"/>
              </a:rPr>
              <a:t>gaps.</a:t>
            </a:r>
          </a:p>
          <a:p>
            <a:pPr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 Hybrid </a:t>
            </a:r>
            <a:r>
              <a:rPr lang="en-US" sz="2700" b="1" i="0" noProof="1" smtClean="0">
                <a:latin typeface="Times New Roman"/>
                <a:cs typeface="Times New Roman"/>
              </a:rPr>
              <a:t>Functionals</a:t>
            </a:r>
          </a:p>
          <a:p>
            <a:pPr lvl="1"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  </a:t>
            </a:r>
            <a:r>
              <a:rPr lang="en-US" b="1" i="0" noProof="1" smtClean="0">
                <a:latin typeface="Times New Roman"/>
                <a:cs typeface="Times New Roman"/>
              </a:rPr>
              <a:t> Mix the Hartree-Fock with LDA exchange potential.</a:t>
            </a:r>
          </a:p>
          <a:p>
            <a:pPr lvl="1"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   Screened hybrid functional of </a:t>
            </a:r>
            <a:r>
              <a:rPr lang="en-US" b="1" i="0" noProof="1" smtClean="0">
                <a:latin typeface="Times New Roman"/>
                <a:cs typeface="Times New Roman"/>
              </a:rPr>
              <a:t>Heyd</a:t>
            </a:r>
            <a:r>
              <a:rPr lang="en-US" b="1" i="0" noProof="1" smtClean="0">
                <a:latin typeface="Times New Roman"/>
                <a:cs typeface="Times New Roman"/>
              </a:rPr>
              <a:t>-Scuseria-Ernzerhof (</a:t>
            </a:r>
            <a:r>
              <a:rPr lang="en-US" b="1" i="0" noProof="1" smtClean="0">
                <a:latin typeface="Times New Roman"/>
                <a:cs typeface="Times New Roman"/>
              </a:rPr>
              <a:t>HSE).</a:t>
            </a:r>
          </a:p>
          <a:p>
            <a:pPr lvl="2">
              <a:buFont typeface="Wingdings" charset="2"/>
              <a:buChar char="v"/>
            </a:pPr>
            <a:r>
              <a:rPr lang="en-US" b="1" i="0" noProof="1" smtClean="0">
                <a:latin typeface="Times New Roman"/>
                <a:cs typeface="Times New Roman"/>
              </a:rPr>
              <a:t>  Improves the description of structural parameters.</a:t>
            </a:r>
          </a:p>
          <a:p>
            <a:pPr lvl="2">
              <a:buFont typeface="Wingdings" charset="2"/>
              <a:buChar char="v"/>
            </a:pPr>
            <a:r>
              <a:rPr lang="en-US" b="1" i="0" noProof="1" smtClean="0">
                <a:latin typeface="Times New Roman"/>
                <a:cs typeface="Times New Roman"/>
              </a:rPr>
              <a:t>  Accurate description of electronic structure and </a:t>
            </a:r>
            <a:r>
              <a:rPr lang="en-US" b="1" i="0" noProof="1" smtClean="0">
                <a:latin typeface="Times New Roman"/>
                <a:cs typeface="Times New Roman"/>
              </a:rPr>
              <a:t>band </a:t>
            </a:r>
            <a:r>
              <a:rPr lang="en-US" b="1" i="0" noProof="1" smtClean="0">
                <a:latin typeface="Times New Roman"/>
                <a:cs typeface="Times New Roman"/>
              </a:rPr>
              <a:t>gaps.</a:t>
            </a:r>
          </a:p>
        </p:txBody>
      </p:sp>
      <p:sp>
        <p:nvSpPr>
          <p:cNvPr id="14364" name="Text Box 82"/>
          <p:cNvSpPr txBox="1">
            <a:spLocks noChangeArrowheads="1"/>
          </p:cNvSpPr>
          <p:nvPr/>
        </p:nvSpPr>
        <p:spPr bwMode="auto">
          <a:xfrm>
            <a:off x="5562639" y="5791202"/>
            <a:ext cx="4281992" cy="930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3453" tIns="41726" rIns="83453" bIns="41726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500" b="1" i="0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14365" name="AutoShape 114"/>
          <p:cNvSpPr>
            <a:spLocks noChangeArrowheads="1"/>
          </p:cNvSpPr>
          <p:nvPr/>
        </p:nvSpPr>
        <p:spPr bwMode="auto">
          <a:xfrm>
            <a:off x="1371600" y="20675606"/>
            <a:ext cx="30310138" cy="14833600"/>
          </a:xfrm>
          <a:prstGeom prst="roundRect">
            <a:avLst>
              <a:gd name="adj" fmla="val 6593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83453" tIns="41726" rIns="83453" bIns="4172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" name="Text Box 237"/>
          <p:cNvSpPr txBox="1">
            <a:spLocks noChangeArrowheads="1"/>
          </p:cNvSpPr>
          <p:nvPr/>
        </p:nvSpPr>
        <p:spPr bwMode="auto">
          <a:xfrm>
            <a:off x="2057402" y="21793201"/>
            <a:ext cx="13295314" cy="5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453" tIns="41726" rIns="83453" bIns="41726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charset="2"/>
              <a:buChar char="u"/>
            </a:pPr>
            <a:r>
              <a:rPr lang="cy-GB" sz="2700" b="1" i="0" dirty="0" smtClean="0">
                <a:latin typeface="Times New Roman"/>
                <a:cs typeface="Times New Roman"/>
              </a:rPr>
              <a:t>   The electronic properties were calculated for a range of complex oxide perovskites</a:t>
            </a:r>
          </a:p>
        </p:txBody>
      </p:sp>
      <p:sp>
        <p:nvSpPr>
          <p:cNvPr id="14367" name="Text Box 293"/>
          <p:cNvSpPr txBox="1">
            <a:spLocks noChangeArrowheads="1"/>
          </p:cNvSpPr>
          <p:nvPr/>
        </p:nvSpPr>
        <p:spPr bwMode="auto">
          <a:xfrm>
            <a:off x="2667002" y="36347403"/>
            <a:ext cx="11963400" cy="79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453" tIns="41726" rIns="83453" bIns="41726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 i="0" dirty="0" smtClean="0">
                <a:solidFill>
                  <a:schemeClr val="accent2"/>
                </a:solidFill>
              </a:rPr>
              <a:t>Summary and </a:t>
            </a:r>
            <a:r>
              <a:rPr lang="en-US" sz="4600" b="1" i="0" dirty="0" smtClean="0">
                <a:solidFill>
                  <a:schemeClr val="accent2"/>
                </a:solidFill>
              </a:rPr>
              <a:t>Conclusions</a:t>
            </a:r>
            <a:endParaRPr lang="en-US" sz="2700" b="1" i="0" dirty="0">
              <a:solidFill>
                <a:schemeClr val="accent2"/>
              </a:solidFill>
            </a:endParaRPr>
          </a:p>
        </p:txBody>
      </p:sp>
      <p:sp>
        <p:nvSpPr>
          <p:cNvPr id="14369" name="Text Box 81"/>
          <p:cNvSpPr txBox="1">
            <a:spLocks noChangeArrowheads="1"/>
          </p:cNvSpPr>
          <p:nvPr/>
        </p:nvSpPr>
        <p:spPr bwMode="auto">
          <a:xfrm>
            <a:off x="1676400" y="14859000"/>
            <a:ext cx="10210800" cy="454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453" tIns="41726" rIns="83453" bIns="41726">
            <a:prstTxWarp prst="textNoShape">
              <a:avLst/>
            </a:prstTxWarp>
            <a:spAutoFit/>
          </a:bodyPr>
          <a:lstStyle/>
          <a:p>
            <a:pPr marL="0" lvl="1" indent="0" eaLnBrk="1" hangingPunct="1">
              <a:spcBef>
                <a:spcPct val="50000"/>
              </a:spcBef>
              <a:spcAft>
                <a:spcPts val="600"/>
              </a:spcAft>
              <a:buFont typeface="Wingdings" charset="2"/>
              <a:buChar char="u"/>
            </a:pPr>
            <a:r>
              <a:rPr lang="cy-GB" sz="2700" b="1" i="0" noProof="1" smtClean="0">
                <a:latin typeface="Times New Roman"/>
                <a:cs typeface="Times New Roman"/>
              </a:rPr>
              <a:t>   DFT-LDA and HSE hybrid functional </a:t>
            </a:r>
            <a:r>
              <a:rPr lang="cy-GB" sz="2700" b="1" i="0" noProof="1" smtClean="0">
                <a:latin typeface="Times New Roman"/>
                <a:cs typeface="Times New Roman"/>
              </a:rPr>
              <a:t>as implemented</a:t>
            </a:r>
            <a:r>
              <a:rPr lang="cy-GB" sz="2700" b="1" i="0" noProof="1" smtClean="0">
                <a:latin typeface="Times New Roman"/>
                <a:cs typeface="Times New Roman"/>
              </a:rPr>
              <a:t> </a:t>
            </a:r>
            <a:r>
              <a:rPr lang="cy-GB" sz="2700" b="1" i="0" noProof="1" smtClean="0">
                <a:latin typeface="Times New Roman"/>
                <a:cs typeface="Times New Roman"/>
              </a:rPr>
              <a:t>in</a:t>
            </a:r>
            <a:r>
              <a:rPr lang="cy-GB" sz="2700" b="1" i="0" noProof="1" smtClean="0">
                <a:latin typeface="Times New Roman"/>
                <a:cs typeface="Times New Roman"/>
              </a:rPr>
              <a:t> </a:t>
            </a:r>
            <a:r>
              <a:rPr lang="cy-GB" sz="2700" b="1" i="0" noProof="1" smtClean="0">
                <a:latin typeface="Times New Roman"/>
                <a:cs typeface="Times New Roman"/>
              </a:rPr>
              <a:t>the VASP code</a:t>
            </a:r>
            <a:r>
              <a:rPr lang="cy-GB" sz="2700" b="1" i="0" noProof="1" smtClean="0">
                <a:latin typeface="Times New Roman"/>
                <a:cs typeface="Times New Roman"/>
              </a:rPr>
              <a:t>.</a:t>
            </a:r>
          </a:p>
          <a:p>
            <a:pPr marL="0" lvl="1" indent="0" eaLnBrk="1" hangingPunct="1">
              <a:spcBef>
                <a:spcPct val="50000"/>
              </a:spcBef>
              <a:spcAft>
                <a:spcPts val="600"/>
              </a:spcAft>
              <a:buFont typeface="Wingdings" charset="2"/>
              <a:buChar char="u"/>
            </a:pPr>
            <a:r>
              <a:rPr lang="cy-GB" sz="2700" b="1" i="0" noProof="1" smtClean="0">
                <a:latin typeface="Times New Roman"/>
                <a:cs typeface="Times New Roman"/>
              </a:rPr>
              <a:t>  </a:t>
            </a:r>
            <a:r>
              <a:rPr lang="cy-GB" sz="2700" b="1" i="0" noProof="1" smtClean="0">
                <a:latin typeface="Times New Roman"/>
                <a:cs typeface="Times New Roman"/>
              </a:rPr>
              <a:t> Projector Augmented Wave (PAW) potentials</a:t>
            </a:r>
            <a:r>
              <a:rPr lang="cy-GB" sz="2700" b="1" i="0" noProof="1" smtClean="0">
                <a:latin typeface="Times New Roman"/>
                <a:cs typeface="Times New Roman"/>
              </a:rPr>
              <a:t> to represent the interactions between the valance electrons and the inert ion cores.</a:t>
            </a:r>
            <a:endParaRPr lang="cy-GB" sz="2700" b="1" i="0" noProof="1" smtClean="0">
              <a:latin typeface="Times New Roman"/>
              <a:cs typeface="Times New Roman"/>
            </a:endParaRPr>
          </a:p>
          <a:p>
            <a:pPr marL="0" lvl="1" indent="0" eaLnBrk="1" hangingPunct="1">
              <a:spcBef>
                <a:spcPct val="50000"/>
              </a:spcBef>
              <a:spcAft>
                <a:spcPts val="600"/>
              </a:spcAft>
              <a:buFont typeface="Wingdings" charset="2"/>
              <a:buChar char="u"/>
            </a:pPr>
            <a:r>
              <a:rPr lang="cy-GB" sz="2700" b="1" i="0" noProof="1" smtClean="0">
                <a:latin typeface="Times New Roman"/>
                <a:cs typeface="Times New Roman"/>
              </a:rPr>
              <a:t>   Supercells, perodic boundary conditions, plane wave basis set.</a:t>
            </a:r>
          </a:p>
          <a:p>
            <a:pPr marL="0" lvl="1" indent="0" eaLnBrk="1" hangingPunct="1">
              <a:spcBef>
                <a:spcPct val="50000"/>
              </a:spcBef>
              <a:spcAft>
                <a:spcPts val="600"/>
              </a:spcAft>
              <a:buFont typeface="Wingdings" charset="2"/>
              <a:buChar char="u"/>
            </a:pPr>
            <a:r>
              <a:rPr lang="cy-GB" sz="2700" b="1" i="0" noProof="1" smtClean="0">
                <a:latin typeface="Times New Roman"/>
                <a:cs typeface="Times New Roman"/>
              </a:rPr>
              <a:t>   </a:t>
            </a:r>
            <a:r>
              <a:rPr lang="cy-GB" sz="2700" b="1" i="0" noProof="1" smtClean="0">
                <a:latin typeface="Times New Roman"/>
                <a:cs typeface="Times New Roman"/>
              </a:rPr>
              <a:t>A</a:t>
            </a:r>
            <a:r>
              <a:rPr lang="cy-GB" sz="2700" b="1" i="0" noProof="1" smtClean="0">
                <a:latin typeface="Times New Roman"/>
                <a:cs typeface="Times New Roman"/>
              </a:rPr>
              <a:t> special k</a:t>
            </a:r>
            <a:r>
              <a:rPr lang="cy-GB" sz="2700" b="1" i="0" noProof="1" smtClean="0">
                <a:latin typeface="Times New Roman"/>
                <a:cs typeface="Times New Roman"/>
              </a:rPr>
              <a:t>-point mesh </a:t>
            </a:r>
            <a:r>
              <a:rPr lang="cy-GB" sz="2700" b="1" i="0" noProof="1" smtClean="0">
                <a:latin typeface="Times New Roman"/>
                <a:cs typeface="Times New Roman"/>
              </a:rPr>
              <a:t>is used for integrations over the first Brillouin zone.</a:t>
            </a:r>
          </a:p>
          <a:p>
            <a:pPr marL="0" lvl="1" indent="0" eaLnBrk="1" hangingPunct="1">
              <a:spcBef>
                <a:spcPct val="50000"/>
              </a:spcBef>
              <a:spcAft>
                <a:spcPts val="0"/>
              </a:spcAft>
              <a:buFont typeface="Wingdings" charset="2"/>
              <a:buChar char="u"/>
            </a:pPr>
            <a:r>
              <a:rPr lang="cy-GB" sz="2700" b="1" i="0" noProof="1" smtClean="0">
                <a:latin typeface="Times New Roman"/>
                <a:cs typeface="Times New Roman"/>
              </a:rPr>
              <a:t>   The calculations are preformed on </a:t>
            </a:r>
            <a:r>
              <a:rPr lang="cy-GB" sz="2700" b="1" i="0" noProof="1" smtClean="0">
                <a:latin typeface="Times New Roman"/>
                <a:cs typeface="Times New Roman"/>
              </a:rPr>
              <a:t>super computer </a:t>
            </a:r>
            <a:r>
              <a:rPr lang="cy-GB" sz="2700" b="1" i="0" noProof="1" smtClean="0">
                <a:latin typeface="Times New Roman"/>
                <a:cs typeface="Times New Roman"/>
              </a:rPr>
              <a:t>clusters.</a:t>
            </a:r>
            <a:endParaRPr lang="cy-GB" sz="2700" b="1" i="0" noProof="1" smtClean="0">
              <a:latin typeface="Times New Roman"/>
              <a:cs typeface="Times New Roman"/>
            </a:endParaRPr>
          </a:p>
        </p:txBody>
      </p:sp>
      <p:sp>
        <p:nvSpPr>
          <p:cNvPr id="14381" name="TextBox 167"/>
          <p:cNvSpPr txBox="1">
            <a:spLocks noChangeArrowheads="1"/>
          </p:cNvSpPr>
          <p:nvPr/>
        </p:nvSpPr>
        <p:spPr bwMode="auto">
          <a:xfrm>
            <a:off x="21412200" y="14935200"/>
            <a:ext cx="10058400" cy="447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2" tIns="45699" rIns="91402" bIns="45699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  Vienna Ab-initio Simulation Package (VASP) code</a:t>
            </a:r>
          </a:p>
          <a:p>
            <a:pPr lvl="1"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   An Iterative method.</a:t>
            </a:r>
          </a:p>
          <a:p>
            <a:pPr lvl="1">
              <a:spcAft>
                <a:spcPts val="0"/>
              </a:spcAft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   VASP works to minimise the energy of the system by filling up electron bands and</a:t>
            </a:r>
          </a:p>
          <a:p>
            <a:pPr lvl="1">
              <a:spcAft>
                <a:spcPts val="1200"/>
              </a:spcAft>
            </a:pPr>
            <a:r>
              <a:rPr lang="en-US" b="1" i="0" noProof="1" smtClean="0">
                <a:latin typeface="Times New Roman"/>
                <a:cs typeface="Times New Roman"/>
              </a:rPr>
              <a:t>    relaxing the lattice constant in turn.</a:t>
            </a:r>
          </a:p>
          <a:p>
            <a:pPr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  High Performance Computing</a:t>
            </a:r>
          </a:p>
          <a:p>
            <a:pPr lvl="1"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   California NanoSystems Institute (CNSI), UCSB.</a:t>
            </a:r>
          </a:p>
          <a:p>
            <a:pPr lvl="2">
              <a:buFont typeface="Wingdings" charset="2"/>
              <a:buChar char="v"/>
            </a:pPr>
            <a:r>
              <a:rPr lang="en-US" b="1" i="0" noProof="1" smtClean="0">
                <a:latin typeface="Times New Roman"/>
                <a:cs typeface="Times New Roman"/>
              </a:rPr>
              <a:t>   Lattice, Guild and Knot clusters.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   Ranger and Lonestar, Texas Advanced Computing Center, U Texas.</a:t>
            </a:r>
          </a:p>
          <a:p>
            <a:pPr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  Computer Programming</a:t>
            </a:r>
          </a:p>
          <a:p>
            <a:pPr lvl="1"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   Linux, bash, VI, XMGrace</a:t>
            </a:r>
            <a:endParaRPr lang="en-US" b="1" i="0" noProof="1">
              <a:latin typeface="Times New Roman"/>
              <a:cs typeface="Times New Roman"/>
            </a:endParaRPr>
          </a:p>
        </p:txBody>
      </p:sp>
      <p:sp>
        <p:nvSpPr>
          <p:cNvPr id="14387" name="Text Box 237"/>
          <p:cNvSpPr txBox="1">
            <a:spLocks noChangeArrowheads="1"/>
          </p:cNvSpPr>
          <p:nvPr/>
        </p:nvSpPr>
        <p:spPr bwMode="auto">
          <a:xfrm>
            <a:off x="1905002" y="28041603"/>
            <a:ext cx="13335000" cy="56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453" tIns="41726" rIns="83453" bIns="41726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charset="2"/>
              <a:buChar char="u"/>
            </a:pPr>
            <a:r>
              <a:rPr lang="cy-GB" sz="2700" b="1" i="0" dirty="0" smtClean="0">
                <a:latin typeface="Times New Roman"/>
                <a:cs typeface="Times New Roman"/>
              </a:rPr>
              <a:t>   Comparisons were made between plots obtained GGA and HSE.</a:t>
            </a:r>
            <a:endParaRPr lang="cy-GB" sz="2700" b="1" i="0" dirty="0">
              <a:latin typeface="Times New Roman"/>
              <a:cs typeface="Times New Roman"/>
            </a:endParaRPr>
          </a:p>
        </p:txBody>
      </p:sp>
      <p:pic>
        <p:nvPicPr>
          <p:cNvPr id="71" name="Picture 64" descr="LOGO-CNSI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2" y="609603"/>
            <a:ext cx="3733800" cy="15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65" descr="LOGO-Teragrid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2" y="2133601"/>
            <a:ext cx="37338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 descr="vasp_log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3810001"/>
            <a:ext cx="3742982" cy="1752600"/>
          </a:xfrm>
          <a:prstGeom prst="rect">
            <a:avLst/>
          </a:prstGeom>
        </p:spPr>
      </p:pic>
      <p:pic>
        <p:nvPicPr>
          <p:cNvPr id="74" name="Picture 73" descr="sfi_log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45202" y="40309801"/>
            <a:ext cx="2971800" cy="2257645"/>
          </a:xfrm>
          <a:prstGeom prst="rect">
            <a:avLst/>
          </a:prstGeom>
        </p:spPr>
      </p:pic>
      <p:pic>
        <p:nvPicPr>
          <p:cNvPr id="76" name="Picture 75" descr="tcd_maths_logo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27200" y="609603"/>
            <a:ext cx="5156198" cy="1905000"/>
          </a:xfrm>
          <a:prstGeom prst="rect">
            <a:avLst/>
          </a:prstGeom>
        </p:spPr>
      </p:pic>
      <p:pic>
        <p:nvPicPr>
          <p:cNvPr id="77" name="Picture 76" descr="oxide_perovskit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06402" y="7162804"/>
            <a:ext cx="5070312" cy="372006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600200" y="6858004"/>
            <a:ext cx="11277600" cy="5647658"/>
          </a:xfrm>
          <a:prstGeom prst="rect">
            <a:avLst/>
          </a:prstGeom>
          <a:noFill/>
        </p:spPr>
        <p:txBody>
          <a:bodyPr wrap="square" lIns="91402" tIns="45699" rIns="91402" bIns="45699" rtlCol="0">
            <a:spAutoFit/>
          </a:bodyPr>
          <a:lstStyle/>
          <a:p>
            <a:pPr marL="457012" indent="-457012"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Complex Oxide Perovskite Semiconductors of the form ABO</a:t>
            </a:r>
            <a:r>
              <a:rPr lang="en-US" sz="2700" b="1" i="0" baseline="-25000" noProof="1" smtClean="0">
                <a:latin typeface="Times New Roman"/>
                <a:cs typeface="Times New Roman"/>
              </a:rPr>
              <a:t>3</a:t>
            </a:r>
            <a:r>
              <a:rPr lang="en-US" sz="2700" b="1" i="0" noProof="1" smtClean="0">
                <a:latin typeface="Times New Roman"/>
                <a:cs typeface="Times New Roman"/>
              </a:rPr>
              <a:t> </a:t>
            </a:r>
          </a:p>
          <a:p>
            <a:pPr marL="752167" lvl="1" indent="-457012"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A = Mono-, Di- or Trivalent element; Li, K, Mg, Ca, Sr, Ba, Sc, Y, La, Gd</a:t>
            </a:r>
          </a:p>
          <a:p>
            <a:pPr marL="752167" lvl="1" indent="-457012"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B = Transition Metal cation; Ti, Zr, Hf, Y, Nb, Ta or; Al, Ga, In</a:t>
            </a:r>
          </a:p>
          <a:p>
            <a:pPr marL="752167" lvl="1" indent="-457012"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All have the</a:t>
            </a:r>
            <a:r>
              <a:rPr lang="en-US" b="1" i="0" noProof="1" smtClean="0">
                <a:latin typeface="Times New Roman"/>
                <a:cs typeface="Times New Roman"/>
              </a:rPr>
              <a:t> lattice </a:t>
            </a:r>
            <a:r>
              <a:rPr lang="en-US" b="1" i="0" noProof="1" smtClean="0">
                <a:latin typeface="Times New Roman"/>
                <a:cs typeface="Times New Roman"/>
              </a:rPr>
              <a:t>constant of a ≈ </a:t>
            </a:r>
            <a:r>
              <a:rPr lang="en-US" b="1" i="0" noProof="1" smtClean="0">
                <a:latin typeface="Times New Roman"/>
                <a:cs typeface="Times New Roman"/>
              </a:rPr>
              <a:t>0.4nm in a pseudo-cubic form.</a:t>
            </a:r>
          </a:p>
          <a:p>
            <a:pPr marL="752167" lvl="1" indent="-457012"/>
            <a:endParaRPr lang="en-US" b="1" i="0" noProof="1" smtClean="0">
              <a:latin typeface="Times New Roman"/>
              <a:cs typeface="Times New Roman"/>
            </a:endParaRPr>
          </a:p>
          <a:p>
            <a:pPr marL="336410" indent="-457012"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Despite recent progress in the</a:t>
            </a:r>
            <a:r>
              <a:rPr lang="en-US" sz="2700" b="1" i="0" noProof="1" smtClean="0">
                <a:latin typeface="Times New Roman"/>
                <a:cs typeface="Times New Roman"/>
              </a:rPr>
              <a:t> epitaxial growth </a:t>
            </a:r>
            <a:r>
              <a:rPr lang="en-US" sz="2700" b="1" i="0" noProof="1" smtClean="0">
                <a:latin typeface="Times New Roman"/>
                <a:cs typeface="Times New Roman"/>
              </a:rPr>
              <a:t>of </a:t>
            </a:r>
            <a:r>
              <a:rPr lang="en-US" sz="2700" b="1" i="0" noProof="1" smtClean="0">
                <a:latin typeface="Times New Roman"/>
                <a:cs typeface="Times New Roman"/>
              </a:rPr>
              <a:t>complex</a:t>
            </a:r>
          </a:p>
          <a:p>
            <a:pPr marL="336410" indent="-457012"/>
            <a:r>
              <a:rPr lang="en-US" sz="2700" b="1" i="0" noProof="1" smtClean="0">
                <a:latin typeface="Times New Roman"/>
                <a:cs typeface="Times New Roman"/>
              </a:rPr>
              <a:t>      hetrostructures</a:t>
            </a:r>
            <a:r>
              <a:rPr lang="en-US" sz="2700" b="1" i="0" noProof="1" smtClean="0">
                <a:latin typeface="Times New Roman"/>
                <a:cs typeface="Times New Roman"/>
              </a:rPr>
              <a:t> important basic </a:t>
            </a:r>
            <a:r>
              <a:rPr lang="en-US" sz="2700" b="1" i="0" noProof="1" smtClean="0">
                <a:latin typeface="Times New Roman"/>
                <a:cs typeface="Times New Roman"/>
              </a:rPr>
              <a:t>parameters are still unknown</a:t>
            </a:r>
            <a:endParaRPr lang="en-US" sz="2700" b="1" i="0" noProof="1" smtClean="0">
              <a:latin typeface="Times New Roman"/>
              <a:cs typeface="Times New Roman"/>
            </a:endParaRPr>
          </a:p>
          <a:p>
            <a:pPr marL="752167" lvl="1" indent="-457012"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Electronic band structure, band </a:t>
            </a:r>
            <a:r>
              <a:rPr lang="en-US" b="1" i="0" noProof="1" smtClean="0">
                <a:latin typeface="Times New Roman"/>
                <a:cs typeface="Times New Roman"/>
              </a:rPr>
              <a:t>gaps and</a:t>
            </a:r>
            <a:r>
              <a:rPr lang="en-US" b="1" i="0" noProof="1" smtClean="0">
                <a:latin typeface="Times New Roman"/>
                <a:cs typeface="Times New Roman"/>
              </a:rPr>
              <a:t> band alignments.</a:t>
            </a:r>
          </a:p>
          <a:p>
            <a:pPr marL="1169509" lvl="2" indent="-457012"/>
            <a:endParaRPr lang="en-US" b="1" i="0" noProof="1" smtClean="0">
              <a:latin typeface="Times New Roman"/>
              <a:cs typeface="Times New Roman"/>
            </a:endParaRPr>
          </a:p>
          <a:p>
            <a:pPr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Implications?</a:t>
            </a:r>
          </a:p>
          <a:p>
            <a:pPr lvl="1"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   Determine from first principles basic parameters for the simulation and design of device hetrostructures based on complex oxides.</a:t>
            </a:r>
          </a:p>
          <a:p>
            <a:pPr lvl="1">
              <a:buFont typeface="Arial"/>
              <a:buChar char="•"/>
            </a:pPr>
            <a:r>
              <a:rPr lang="en-US" b="1" i="0" noProof="1" smtClean="0">
                <a:latin typeface="Times New Roman"/>
                <a:cs typeface="Times New Roman"/>
              </a:rPr>
              <a:t>   </a:t>
            </a:r>
            <a:r>
              <a:rPr lang="en-US" b="1" i="0" noProof="1" smtClean="0">
                <a:latin typeface="Times New Roman"/>
                <a:cs typeface="Times New Roman"/>
              </a:rPr>
              <a:t>Novel </a:t>
            </a:r>
            <a:r>
              <a:rPr lang="en-US" b="1" i="0" noProof="1" smtClean="0">
                <a:latin typeface="Times New Roman"/>
                <a:cs typeface="Times New Roman"/>
              </a:rPr>
              <a:t>electronic materials</a:t>
            </a:r>
            <a:r>
              <a:rPr lang="en-US" b="1" i="0" noProof="1" smtClean="0">
                <a:latin typeface="Times New Roman"/>
                <a:cs typeface="Times New Roman"/>
              </a:rPr>
              <a:t>.</a:t>
            </a:r>
          </a:p>
          <a:p>
            <a:pPr lvl="2">
              <a:buFont typeface="Wingdings" charset="2"/>
              <a:buChar char="v"/>
            </a:pPr>
            <a:r>
              <a:rPr lang="en-US" b="1" i="0" noProof="1" smtClean="0">
                <a:latin typeface="Times New Roman"/>
                <a:cs typeface="Times New Roman"/>
              </a:rPr>
              <a:t>   High power electronics.</a:t>
            </a:r>
          </a:p>
          <a:p>
            <a:pPr marL="752167" lvl="1" indent="-457012"/>
            <a:endParaRPr lang="en-US" b="1" i="0" noProof="1">
              <a:latin typeface="Times New Roman"/>
              <a:cs typeface="Times New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95600" y="37566600"/>
            <a:ext cx="12801600" cy="3800998"/>
          </a:xfrm>
          <a:prstGeom prst="rect">
            <a:avLst/>
          </a:prstGeom>
          <a:noFill/>
        </p:spPr>
        <p:txBody>
          <a:bodyPr wrap="square" lIns="91402" tIns="45699" rIns="91402" bIns="45699" rtlCol="0">
            <a:spAutoFit/>
          </a:bodyPr>
          <a:lstStyle/>
          <a:p>
            <a:pPr>
              <a:spcAft>
                <a:spcPts val="0"/>
              </a:spcAft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  The electronic bandstructure of</a:t>
            </a:r>
            <a:r>
              <a:rPr lang="en-US" sz="2700" b="1" i="0" noProof="1" smtClean="0">
                <a:latin typeface="Times New Roman"/>
                <a:cs typeface="Times New Roman"/>
              </a:rPr>
              <a:t> cubic perovskites were determined from </a:t>
            </a:r>
          </a:p>
          <a:p>
            <a:pPr>
              <a:spcAft>
                <a:spcPts val="0"/>
              </a:spcAft>
            </a:pPr>
            <a:r>
              <a:rPr lang="en-US" sz="2700" b="1" i="0" noProof="1" smtClean="0">
                <a:latin typeface="Times New Roman"/>
                <a:cs typeface="Times New Roman"/>
              </a:rPr>
              <a:t>first principles.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  The valence bands of oxide perovskite are composedmostly of oxygen p-states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  The conduction bands are determined by the B-cation orbitals.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  The A cation can also contribute to the conduction band, as seen in MgTiO</a:t>
            </a:r>
            <a:r>
              <a:rPr lang="en-US" sz="2700" b="1" i="0" baseline="-25000" noProof="1" smtClean="0">
                <a:latin typeface="Times New Roman"/>
                <a:cs typeface="Times New Roman"/>
              </a:rPr>
              <a:t>3</a:t>
            </a:r>
            <a:r>
              <a:rPr lang="en-US" sz="2700" b="1" i="0" noProof="1" smtClean="0">
                <a:latin typeface="Times New Roman"/>
                <a:cs typeface="Times New Roman"/>
              </a:rPr>
              <a:t>.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  The </a:t>
            </a:r>
            <a:r>
              <a:rPr lang="en-US" sz="2700" b="1" i="0" noProof="1" smtClean="0">
                <a:latin typeface="Times New Roman"/>
                <a:cs typeface="Times New Roman"/>
              </a:rPr>
              <a:t>use of hybrid functionals increase the band </a:t>
            </a:r>
            <a:r>
              <a:rPr lang="en-US" sz="2700" b="1" i="0" noProof="1" smtClean="0">
                <a:latin typeface="Times New Roman"/>
                <a:cs typeface="Times New Roman"/>
              </a:rPr>
              <a:t>gaps by </a:t>
            </a:r>
            <a:r>
              <a:rPr lang="en-US" sz="2700" b="1" i="0" noProof="1" smtClean="0">
                <a:latin typeface="Times New Roman"/>
                <a:cs typeface="Times New Roman"/>
              </a:rPr>
              <a:t>1.54±0.16 eV.</a:t>
            </a:r>
          </a:p>
          <a:p>
            <a:pPr>
              <a:spcAft>
                <a:spcPts val="600"/>
              </a:spcAft>
              <a:buFont typeface="Wingdings" charset="2"/>
              <a:buChar char="u"/>
            </a:pPr>
            <a:r>
              <a:rPr lang="en-US" sz="2700" b="1" i="0" noProof="1" smtClean="0">
                <a:latin typeface="Times New Roman"/>
                <a:cs typeface="Times New Roman"/>
              </a:rPr>
              <a:t>  </a:t>
            </a:r>
            <a:r>
              <a:rPr lang="en-US" sz="2700" b="1" i="0" noProof="1" smtClean="0">
                <a:latin typeface="Times New Roman"/>
                <a:cs typeface="Times New Roman"/>
              </a:rPr>
              <a:t> Most of the band offsets are determined by the conduction bands.</a:t>
            </a:r>
          </a:p>
          <a:p>
            <a:pPr>
              <a:buFont typeface="Wingdings" charset="2"/>
              <a:buChar char="u"/>
            </a:pPr>
            <a:endParaRPr lang="en-US" sz="2700" b="1" i="0" noProof="1">
              <a:latin typeface="Times New Roman"/>
              <a:cs typeface="Times New Roman"/>
            </a:endParaRPr>
          </a:p>
        </p:txBody>
      </p:sp>
      <p:pic>
        <p:nvPicPr>
          <p:cNvPr id="80" name="Picture 79" descr="sc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11000" y="15392400"/>
            <a:ext cx="3941331" cy="3686499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3106400" y="10820402"/>
            <a:ext cx="5029200" cy="446234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699" rIns="91402" bIns="45699" rtlCol="0">
            <a:spAutoFit/>
          </a:bodyPr>
          <a:lstStyle/>
          <a:p>
            <a:pPr algn="ctr"/>
            <a:r>
              <a:rPr lang="en-US" b="1" i="0" noProof="1" smtClean="0">
                <a:latin typeface="Times New Roman"/>
                <a:cs typeface="Times New Roman"/>
              </a:rPr>
              <a:t>An Oxide Perovskite ABO</a:t>
            </a:r>
            <a:r>
              <a:rPr lang="en-US" b="1" i="0" baseline="-25000" noProof="1" smtClean="0">
                <a:latin typeface="Times New Roman"/>
                <a:cs typeface="Times New Roman"/>
              </a:rPr>
              <a:t>3</a:t>
            </a:r>
            <a:endParaRPr lang="en-US" b="1" i="0" noProof="1">
              <a:latin typeface="Times New Roman"/>
              <a:cs typeface="Times New Roman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811000" y="19127305"/>
            <a:ext cx="3352800" cy="800177"/>
          </a:xfrm>
          <a:prstGeom prst="rect">
            <a:avLst/>
          </a:prstGeom>
          <a:solidFill>
            <a:schemeClr val="bg1"/>
          </a:solidFill>
        </p:spPr>
        <p:txBody>
          <a:bodyPr wrap="square" lIns="91402" tIns="45699" rIns="91402" bIns="45699" rtlCol="0">
            <a:spAutoFit/>
          </a:bodyPr>
          <a:lstStyle/>
          <a:p>
            <a:pPr algn="ctr"/>
            <a:r>
              <a:rPr lang="en-US" b="1" i="0" dirty="0">
                <a:latin typeface="Times New Roman"/>
                <a:cs typeface="Times New Roman"/>
              </a:rPr>
              <a:t>Points of high symmetry</a:t>
            </a:r>
          </a:p>
          <a:p>
            <a:pPr algn="ctr"/>
            <a:r>
              <a:rPr lang="en-US" b="1" i="0" dirty="0">
                <a:latin typeface="Times New Roman"/>
                <a:cs typeface="Times New Roman"/>
              </a:rPr>
              <a:t>for a simple cubic lattice</a:t>
            </a:r>
          </a:p>
        </p:txBody>
      </p:sp>
      <p:graphicFrame>
        <p:nvGraphicFramePr>
          <p:cNvPr id="84" name="Content Placeholder 7"/>
          <p:cNvGraphicFramePr>
            <a:graphicFrameLocks/>
          </p:cNvGraphicFramePr>
          <p:nvPr/>
        </p:nvGraphicFramePr>
        <p:xfrm>
          <a:off x="2819400" y="22402804"/>
          <a:ext cx="12290429" cy="546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405"/>
                <a:gridCol w="1990195"/>
                <a:gridCol w="2106614"/>
                <a:gridCol w="2048405"/>
                <a:gridCol w="2048405"/>
                <a:gridCol w="2048405"/>
              </a:tblGrid>
              <a:tr h="838196">
                <a:tc>
                  <a:txBody>
                    <a:bodyPr/>
                    <a:lstStyle/>
                    <a:p>
                      <a:pPr algn="ctr"/>
                      <a:r>
                        <a:rPr lang="en-US" sz="220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Crystal</a:t>
                      </a:r>
                      <a:endParaRPr lang="en-US" sz="2200" noProof="1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lang="en-US" sz="2200" baseline="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(nm) [GGA]</a:t>
                      </a:r>
                      <a:endParaRPr lang="en-US" sz="2200" noProof="1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lang="en-US" sz="2200" baseline="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(nm) [HSE]</a:t>
                      </a:r>
                      <a:endParaRPr lang="en-US" sz="2200" noProof="1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US" sz="2200" baseline="-2500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lang="en-US" sz="2200" baseline="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(eV) [GGA]</a:t>
                      </a:r>
                      <a:endParaRPr lang="en-US" sz="2200" noProof="1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US" sz="2200" baseline="-2500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lang="en-US" sz="2200" baseline="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(eV) [HSE]</a:t>
                      </a:r>
                      <a:endParaRPr lang="en-US" sz="2200" noProof="1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lang="en-US" sz="2200" baseline="-2500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lang="en-US" sz="2200" baseline="0" noProof="1" smtClean="0">
                          <a:solidFill>
                            <a:schemeClr val="tx1"/>
                          </a:solidFill>
                          <a:latin typeface="Verdana"/>
                          <a:cs typeface="Verdana"/>
                        </a:rPr>
                        <a:t> diff (eV)</a:t>
                      </a:r>
                      <a:endParaRPr lang="en-US" sz="2200" noProof="1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 marT="45721" marB="45721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BaTiO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0.4038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0.3993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1.54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3.18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1.64</a:t>
                      </a:r>
                    </a:p>
                  </a:txBody>
                  <a:tcPr marL="12700" marR="12700" marT="12700" marB="0" anchor="b"/>
                </a:tc>
              </a:tr>
              <a:tr h="37846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BaZrO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0.4251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0.4228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2.99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4.51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1.51</a:t>
                      </a:r>
                    </a:p>
                  </a:txBody>
                  <a:tcPr marL="12700" marR="12700" marT="12700" marB="0" anchor="b"/>
                </a:tc>
              </a:tr>
              <a:tr h="37846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CaTiO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0.3896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0.3851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3.41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1.71</a:t>
                      </a:r>
                    </a:p>
                  </a:txBody>
                  <a:tcPr marL="12700" marR="12700" marT="12700" marB="0" anchor="b"/>
                </a:tc>
              </a:tr>
              <a:tr h="37846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GdAlO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0.3726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0.3684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2.90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4.33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1.43</a:t>
                      </a:r>
                    </a:p>
                  </a:txBody>
                  <a:tcPr marL="12700" marR="12700" marT="12700" marB="0" anchor="b"/>
                </a:tc>
              </a:tr>
              <a:tr h="45720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GdGaO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0.3843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0.3796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2.81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4.23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1.42</a:t>
                      </a:r>
                    </a:p>
                  </a:txBody>
                  <a:tcPr marL="12700" marR="12700" marT="12700" marB="0" anchor="b"/>
                </a:tc>
              </a:tr>
              <a:tr h="37846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LaAlO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0.3810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0.3777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3.49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4.89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1.39</a:t>
                      </a:r>
                    </a:p>
                  </a:txBody>
                  <a:tcPr marL="12700" marR="12700" marT="12700" marB="0" anchor="b"/>
                </a:tc>
              </a:tr>
              <a:tr h="37846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LaGaO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0.3928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0.3874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3.34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4.75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1.41</a:t>
                      </a:r>
                    </a:p>
                  </a:txBody>
                  <a:tcPr marL="12700" marR="12700" marT="12700" marB="0" anchor="b"/>
                </a:tc>
              </a:tr>
              <a:tr h="378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MgTiO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 smtClean="0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0.3851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0.3800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1.60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3.18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1.58</a:t>
                      </a:r>
                    </a:p>
                  </a:txBody>
                  <a:tcPr marL="12700" marR="12700" marT="12700" marB="0" anchor="b"/>
                </a:tc>
              </a:tr>
              <a:tr h="37846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ScAlO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0.3646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0.3606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1.42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2.86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1.44</a:t>
                      </a:r>
                    </a:p>
                  </a:txBody>
                  <a:tcPr marL="12700" marR="12700" marT="12700" marB="0" anchor="b"/>
                </a:tc>
              </a:tr>
              <a:tr h="37846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SrTiO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0.3948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0.3905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1.65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3.33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1.69</a:t>
                      </a:r>
                    </a:p>
                  </a:txBody>
                  <a:tcPr marL="12700" marR="12700" marT="12700" marB="0" anchor="b"/>
                </a:tc>
              </a:tr>
              <a:tr h="37846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SrZrO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0.4142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0.4142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3.18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4.88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1.70</a:t>
                      </a:r>
                    </a:p>
                  </a:txBody>
                  <a:tcPr marL="12700" marR="12700" marT="12700" marB="0" anchor="b"/>
                </a:tc>
              </a:tr>
              <a:tr h="37846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1" smtClean="0">
                          <a:latin typeface="Verdana"/>
                          <a:cs typeface="Verdana"/>
                        </a:rPr>
                        <a:t>YAlO</a:t>
                      </a:r>
                      <a:r>
                        <a:rPr lang="en-US" sz="2200" b="0" i="0" u="none" strike="noStrike" baseline="-25000" noProof="1" smtClean="0">
                          <a:latin typeface="Verdana"/>
                          <a:cs typeface="Verdana"/>
                        </a:rPr>
                        <a:t>3</a:t>
                      </a:r>
                      <a:endParaRPr lang="en-US" sz="2200" b="0" i="0" u="none" strike="noStrike" noProof="1">
                        <a:latin typeface="Verdana"/>
                        <a:cs typeface="Verdana"/>
                      </a:endParaRPr>
                    </a:p>
                  </a:txBody>
                  <a:tcPr marL="12701" marR="12701" marT="12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0.3718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0.3681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2.80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Verdana"/>
                        </a:rPr>
                        <a:t>4.36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Verdana"/>
                        </a:rPr>
                        <a:t>1.56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000" y="28651200"/>
            <a:ext cx="10287000" cy="653666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5621000" y="30861000"/>
            <a:ext cx="8238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Mg </a:t>
            </a:r>
            <a:r>
              <a:rPr lang="en-US" i="0" dirty="0" err="1" smtClean="0"/>
              <a:t>s</a:t>
            </a:r>
            <a:endParaRPr lang="en-US" i="0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 rot="10800000">
            <a:off x="15316200" y="3078480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20116800" y="30708600"/>
            <a:ext cx="7911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/>
              <a:t>Ca </a:t>
            </a:r>
            <a:r>
              <a:rPr lang="en-US" i="0" dirty="0" err="1" smtClean="0"/>
              <a:t>s</a:t>
            </a:r>
            <a:endParaRPr lang="en-US" i="0" dirty="0"/>
          </a:p>
        </p:txBody>
      </p:sp>
      <p:cxnSp>
        <p:nvCxnSpPr>
          <p:cNvPr id="55" name="Straight Arrow Connector 54"/>
          <p:cNvCxnSpPr/>
          <p:nvPr/>
        </p:nvCxnSpPr>
        <p:spPr bwMode="auto">
          <a:xfrm rot="16200000" flipV="1">
            <a:off x="19736594" y="30252194"/>
            <a:ext cx="684212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59799" y="27813000"/>
            <a:ext cx="10006047" cy="74676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526000" y="21793200"/>
            <a:ext cx="12954000" cy="579782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8973800" y="18211800"/>
            <a:ext cx="2362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latin typeface="Times New Roman"/>
                <a:cs typeface="Times New Roman"/>
              </a:rPr>
              <a:t>Conduction band</a:t>
            </a:r>
          </a:p>
          <a:p>
            <a:r>
              <a:rPr lang="en-US" b="1" i="0" dirty="0" smtClean="0">
                <a:latin typeface="Times New Roman"/>
                <a:cs typeface="Times New Roman"/>
              </a:rPr>
              <a:t>minimum</a:t>
            </a:r>
            <a:endParaRPr lang="en-US" b="1" i="0" dirty="0">
              <a:latin typeface="Times New Roman"/>
              <a:cs typeface="Times New Roman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621000" y="14859000"/>
            <a:ext cx="36759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latin typeface="Times New Roman"/>
                <a:cs typeface="Times New Roman"/>
              </a:rPr>
              <a:t>SrTiO</a:t>
            </a:r>
            <a:r>
              <a:rPr lang="en-US" b="1" i="0" baseline="-25000" dirty="0" smtClean="0">
                <a:latin typeface="Times New Roman"/>
                <a:cs typeface="Times New Roman"/>
              </a:rPr>
              <a:t>3</a:t>
            </a:r>
            <a:endParaRPr lang="en-US" b="1" i="0" dirty="0">
              <a:latin typeface="Times New Roman"/>
              <a:cs typeface="Times New Roman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992600" y="15392400"/>
            <a:ext cx="228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latin typeface="Times New Roman"/>
                <a:cs typeface="Times New Roman"/>
              </a:rPr>
              <a:t>Valance band</a:t>
            </a:r>
          </a:p>
          <a:p>
            <a:r>
              <a:rPr lang="en-US" b="1" i="0" dirty="0" smtClean="0">
                <a:latin typeface="Times New Roman"/>
                <a:cs typeface="Times New Roman"/>
              </a:rPr>
              <a:t>maximum</a:t>
            </a:r>
            <a:endParaRPr lang="en-US" b="1" i="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17608</TotalTime>
  <Words>822</Words>
  <Application>Microsoft Macintosh PowerPoint</Application>
  <PresentationFormat>Custom</PresentationFormat>
  <Paragraphs>156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Slide 1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David-Alexander Robinson</cp:lastModifiedBy>
  <cp:revision>166</cp:revision>
  <cp:lastPrinted>2011-08-10T20:12:11Z</cp:lastPrinted>
  <dcterms:created xsi:type="dcterms:W3CDTF">2011-08-10T18:17:15Z</dcterms:created>
  <dcterms:modified xsi:type="dcterms:W3CDTF">2011-08-10T21:27:45Z</dcterms:modified>
</cp:coreProperties>
</file>