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Microsoft_Equation2.bin" ContentType="application/vnd.openxmlformats-officedocument.oleObject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embeddings/Microsoft_Equation1.bin" ContentType="application/vnd.openxmlformats-officedocument.oleObject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79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6" r:id="rId3"/>
    <p:sldId id="275" r:id="rId4"/>
    <p:sldId id="276" r:id="rId5"/>
    <p:sldId id="260" r:id="rId6"/>
    <p:sldId id="271" r:id="rId7"/>
    <p:sldId id="263" r:id="rId8"/>
    <p:sldId id="267" r:id="rId9"/>
    <p:sldId id="272" r:id="rId10"/>
    <p:sldId id="273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51" autoAdjust="0"/>
  </p:normalViewPr>
  <p:slideViewPr>
    <p:cSldViewPr snapToGrid="0" snapToObjects="1">
      <p:cViewPr varScale="1">
        <p:scale>
          <a:sx n="108" d="100"/>
          <a:sy n="108" d="100"/>
        </p:scale>
        <p:origin x="-79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EFA67-5712-7D45-A844-FA984D297F71}" type="datetime1">
              <a:rPr lang="en-US" smtClean="0"/>
              <a:pPr/>
              <a:t>8/19/11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716FE-914F-4343-9081-E5E983292D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CA3C1-F15C-9C47-8309-2E5EC8367385}" type="datetime1">
              <a:rPr lang="en-US" smtClean="0"/>
              <a:pPr/>
              <a:t>8/19/11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A2F65-8ED7-ED42-81BB-1F665C0FF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A2F65-8ED7-ED42-81BB-1F665C0FFD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332666-DD55-2C4B-BB54-6336AA7CF55E}" type="datetime1">
              <a:rPr lang="en-US" smtClean="0"/>
              <a:t>8/19/11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6546-781A-9A41-A057-15F89AE27DAA}" type="datetime1">
              <a:rPr lang="en-US" smtClean="0"/>
              <a:t>8/19/11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32E6-8684-0A44-90F1-821F422F9F13}" type="datetime1">
              <a:rPr lang="en-US" smtClean="0"/>
              <a:t>8/19/11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DA91-BDE8-D441-B998-9C8360CA14A8}" type="datetime1">
              <a:rPr lang="en-US" smtClean="0"/>
              <a:t>8/19/11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491-4A81-7245-AC5B-376BBFC8F50D}" type="datetime1">
              <a:rPr lang="en-US" smtClean="0"/>
              <a:t>8/19/11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2780-7B6C-6243-96A6-7F7873509F23}" type="datetime1">
              <a:rPr lang="en-US" smtClean="0"/>
              <a:t>8/19/11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ED71-1108-F84B-818C-B88F83B43B72}" type="datetime1">
              <a:rPr lang="en-US" smtClean="0"/>
              <a:t>8/19/11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DDAA-48DB-0C4E-AB0B-FF678FEC47FF}" type="datetime1">
              <a:rPr lang="en-US" smtClean="0"/>
              <a:t>8/19/11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0DE5-4684-C04B-8AA2-C6E606493CBA}" type="datetime1">
              <a:rPr lang="en-US" smtClean="0"/>
              <a:t>8/19/11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9BF-8795-B548-B531-3D555CA175B8}" type="datetime1">
              <a:rPr lang="en-US" smtClean="0"/>
              <a:t>8/19/11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E0EA-B20D-FD47-A188-3F244F3D9E7A}" type="datetime1">
              <a:rPr lang="en-US" smtClean="0"/>
              <a:t>8/19/11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8203B17-6A40-C544-BC52-9A3CDDFD3A19}" type="datetime1">
              <a:rPr lang="en-US" smtClean="0"/>
              <a:t>8/19/11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484E77-E1BA-E541-9FEE-9C46A729DE12}" type="datetime1">
              <a:rPr lang="en-US" smtClean="0"/>
              <a:t>8/19/11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C431746-528A-D94E-97E5-DDA8DD820304}" type="datetime1">
              <a:rPr lang="en-US" smtClean="0"/>
              <a:t>8/19/11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David-Alexander Robinson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D29DD5-85C9-DC45-A7EC-6C253B0913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6360" y="823079"/>
            <a:ext cx="4822401" cy="2805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First-Principle Calculations of </a:t>
            </a:r>
            <a:br>
              <a:rPr lang="en-US" dirty="0" smtClean="0"/>
            </a:br>
            <a:r>
              <a:rPr lang="en-US" dirty="0" smtClean="0"/>
              <a:t> Oxide </a:t>
            </a:r>
            <a:r>
              <a:rPr lang="en-US" dirty="0" err="1" smtClean="0"/>
              <a:t>Perovskite</a:t>
            </a:r>
            <a:r>
              <a:rPr lang="en-US" dirty="0" smtClean="0"/>
              <a:t> Semiconductors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016" y="3966881"/>
            <a:ext cx="7926746" cy="24466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David-Alexander Robinson Sch</a:t>
            </a:r>
            <a:r>
              <a:rPr lang="en-US" dirty="0" smtClean="0">
                <a:latin typeface="Times New Roman"/>
                <a:cs typeface="Times New Roman"/>
              </a:rPr>
              <a:t>., Trinity College Dublin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Dr. Anderson </a:t>
            </a:r>
            <a:r>
              <a:rPr lang="en-US" dirty="0" err="1" smtClean="0">
                <a:latin typeface="Times New Roman"/>
                <a:cs typeface="Times New Roman"/>
              </a:rPr>
              <a:t>Janotti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Prof. Chris Van de </a:t>
            </a:r>
            <a:r>
              <a:rPr lang="en-US" dirty="0" err="1" smtClean="0">
                <a:latin typeface="Times New Roman"/>
                <a:cs typeface="Times New Roman"/>
              </a:rPr>
              <a:t>Walle</a:t>
            </a:r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Computational Materials Group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/>
                <a:cs typeface="Times New Roman"/>
              </a:rPr>
              <a:t>Materials Research Laboratory, UCSB</a:t>
            </a:r>
          </a:p>
        </p:txBody>
      </p:sp>
      <p:pic>
        <p:nvPicPr>
          <p:cNvPr id="4" name="Picture 3" descr="oxide_perovskit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07" y="823080"/>
            <a:ext cx="3784218" cy="2805665"/>
          </a:xfrm>
          <a:prstGeom prst="rect">
            <a:avLst/>
          </a:prstGeom>
          <a:solidFill>
            <a:schemeClr val="bg1">
              <a:alpha val="50000"/>
            </a:schemeClr>
          </a:solidFill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950211" y="6014645"/>
            <a:ext cx="2516857" cy="1588"/>
          </a:xfrm>
          <a:prstGeom prst="line">
            <a:avLst/>
          </a:prstGeom>
          <a:ln w="698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4162955" y="6318759"/>
            <a:ext cx="606639" cy="1588"/>
          </a:xfrm>
          <a:prstGeom prst="line">
            <a:avLst/>
          </a:prstGeom>
          <a:ln w="698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68657" y="6620491"/>
            <a:ext cx="2628983" cy="1588"/>
          </a:xfrm>
          <a:prstGeom prst="line">
            <a:avLst/>
          </a:prstGeom>
          <a:ln w="698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950211" y="4243711"/>
            <a:ext cx="2515269" cy="1588"/>
          </a:xfrm>
          <a:prstGeom prst="line">
            <a:avLst/>
          </a:prstGeom>
          <a:ln w="698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 flipH="1" flipV="1">
            <a:off x="3797143" y="3573786"/>
            <a:ext cx="1339851" cy="1588"/>
          </a:xfrm>
          <a:prstGeom prst="line">
            <a:avLst/>
          </a:prstGeom>
          <a:ln w="698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68657" y="2904654"/>
            <a:ext cx="2628983" cy="1588"/>
          </a:xfrm>
          <a:prstGeom prst="line">
            <a:avLst/>
          </a:prstGeom>
          <a:ln w="698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2311504" y="5140829"/>
            <a:ext cx="1444709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12179" y="3290086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0.98 </a:t>
            </a:r>
            <a:r>
              <a:rPr lang="en-US" sz="2400" b="1" dirty="0" err="1" smtClean="0">
                <a:latin typeface="Times New Roman"/>
                <a:cs typeface="Times New Roman"/>
              </a:rPr>
              <a:t>eV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30615" y="6061075"/>
            <a:ext cx="1240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0.57 </a:t>
            </a:r>
            <a:r>
              <a:rPr lang="en-US" sz="2400" b="1" dirty="0" err="1" smtClean="0">
                <a:latin typeface="Times New Roman"/>
                <a:cs typeface="Times New Roman"/>
              </a:rPr>
              <a:t>eV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92682" y="5047622"/>
            <a:ext cx="1841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/>
                <a:cs typeface="Times New Roman"/>
              </a:rPr>
              <a:t>Eg</a:t>
            </a:r>
            <a:r>
              <a:rPr lang="en-US" sz="2400" b="1" dirty="0" smtClean="0">
                <a:latin typeface="Times New Roman"/>
                <a:cs typeface="Times New Roman"/>
              </a:rPr>
              <a:t> = 3.33 </a:t>
            </a:r>
            <a:r>
              <a:rPr lang="en-US" sz="2400" b="1" dirty="0" err="1" smtClean="0">
                <a:latin typeface="Times New Roman"/>
                <a:cs typeface="Times New Roman"/>
              </a:rPr>
              <a:t>eV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4625942" y="4795737"/>
            <a:ext cx="336432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307309" y="4738357"/>
            <a:ext cx="1841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/>
                <a:cs typeface="Times New Roman"/>
              </a:rPr>
              <a:t>Eg</a:t>
            </a:r>
            <a:r>
              <a:rPr lang="en-US" sz="2400" b="1" dirty="0" smtClean="0">
                <a:latin typeface="Times New Roman"/>
                <a:cs typeface="Times New Roman"/>
              </a:rPr>
              <a:t> = 4.88 </a:t>
            </a:r>
            <a:r>
              <a:rPr lang="en-US" sz="2400" b="1" dirty="0" err="1" smtClean="0">
                <a:latin typeface="Times New Roman"/>
                <a:cs typeface="Times New Roman"/>
              </a:rPr>
              <a:t>eV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30073" y="3751750"/>
            <a:ext cx="2502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Conduction Band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96433" y="6061075"/>
            <a:ext cx="1977524" cy="46166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Valence Band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27690" y="2351068"/>
            <a:ext cx="1176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SrZrO</a:t>
            </a:r>
            <a:r>
              <a:rPr lang="en-US" sz="2400" b="1" baseline="-25000" dirty="0" smtClean="0">
                <a:latin typeface="Times New Roman"/>
                <a:cs typeface="Times New Roman"/>
              </a:rPr>
              <a:t>3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74819" y="2351068"/>
            <a:ext cx="1119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SrTiO</a:t>
            </a:r>
            <a:r>
              <a:rPr lang="en-US" sz="2400" b="1" baseline="-25000" dirty="0" smtClean="0">
                <a:latin typeface="Times New Roman"/>
                <a:cs typeface="Times New Roman"/>
              </a:rPr>
              <a:t>3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2481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VII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4200" y="858352"/>
            <a:ext cx="842883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chemeClr val="accent1"/>
              </a:buClr>
              <a:buFont typeface="Wingdings" charset="2"/>
              <a:buChar char="u"/>
            </a:pPr>
            <a:r>
              <a:rPr lang="en-US" sz="1900" noProof="1" smtClean="0">
                <a:latin typeface="Times New Roman"/>
                <a:cs typeface="Times New Roman"/>
              </a:rPr>
              <a:t>   The Valence Band Offset is given by</a:t>
            </a:r>
          </a:p>
          <a:p>
            <a:pPr>
              <a:buFont typeface="Wingdings" charset="2"/>
              <a:buChar char="u"/>
            </a:pPr>
            <a:endParaRPr lang="en-US" sz="1900" noProof="1" smtClean="0">
              <a:latin typeface="Times New Roman"/>
              <a:cs typeface="Times New Roman"/>
            </a:endParaRPr>
          </a:p>
          <a:p>
            <a:r>
              <a:rPr lang="en-US" sz="1900" noProof="1" smtClean="0">
                <a:latin typeface="Times New Roman"/>
                <a:cs typeface="Times New Roman"/>
              </a:rPr>
              <a:t>where </a:t>
            </a:r>
            <a:r>
              <a:rPr lang="en-US" sz="1900" i="1" noProof="1" smtClean="0">
                <a:latin typeface="Times New Roman"/>
                <a:cs typeface="Times New Roman"/>
              </a:rPr>
              <a:t>VBM</a:t>
            </a:r>
            <a:r>
              <a:rPr lang="en-US" sz="1900" i="1" baseline="-25000" noProof="1" smtClean="0">
                <a:latin typeface="Times New Roman"/>
                <a:cs typeface="Times New Roman"/>
              </a:rPr>
              <a:t>i</a:t>
            </a:r>
            <a:r>
              <a:rPr lang="en-US" sz="1900" noProof="1" smtClean="0">
                <a:latin typeface="Times New Roman"/>
                <a:cs typeface="Times New Roman"/>
              </a:rPr>
              <a:t> is the Valance Band Maximum of material </a:t>
            </a:r>
            <a:r>
              <a:rPr lang="en-US" sz="1900" i="1" noProof="1" smtClean="0">
                <a:latin typeface="Times New Roman"/>
                <a:cs typeface="Times New Roman"/>
              </a:rPr>
              <a:t>i</a:t>
            </a:r>
            <a:r>
              <a:rPr lang="en-US" sz="1900" noProof="1" smtClean="0">
                <a:latin typeface="Times New Roman"/>
                <a:cs typeface="Times New Roman"/>
              </a:rPr>
              <a:t>, and    </a:t>
            </a:r>
            <a:r>
              <a:rPr lang="en-US" sz="1900" noProof="1" smtClean="0">
                <a:latin typeface="Times New Roman"/>
                <a:cs typeface="Times New Roman"/>
              </a:rPr>
              <a:t>  is </a:t>
            </a:r>
            <a:r>
              <a:rPr lang="en-US" sz="1900" noProof="1" smtClean="0">
                <a:latin typeface="Times New Roman"/>
                <a:cs typeface="Times New Roman"/>
              </a:rPr>
              <a:t>the Averaged Electrostatic Potential in the bulk region of an interface calculation.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2396433" y="1269891"/>
          <a:ext cx="4862513" cy="368300"/>
        </p:xfrm>
        <a:graphic>
          <a:graphicData uri="http://schemas.openxmlformats.org/presentationml/2006/ole">
            <p:oleObj spid="_x0000_s33794" name="Equation" r:id="rId3" imgW="2489200" imgH="1905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6679045" y="1781283"/>
          <a:ext cx="222250" cy="279400"/>
        </p:xfrm>
        <a:graphic>
          <a:graphicData uri="http://schemas.openxmlformats.org/presentationml/2006/ole">
            <p:oleObj spid="_x0000_s33795" name="Equation" r:id="rId4" imgW="152400" imgH="190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93518"/>
            <a:ext cx="8229600" cy="5314426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 The electronic bandstructure of cubic perovskites were </a:t>
            </a:r>
            <a:r>
              <a:rPr lang="en-US" noProof="1" smtClean="0">
                <a:latin typeface="Times New Roman"/>
                <a:cs typeface="Times New Roman"/>
              </a:rPr>
              <a:t>determined </a:t>
            </a:r>
            <a:r>
              <a:rPr lang="en-US" noProof="1" smtClean="0">
                <a:latin typeface="Times New Roman"/>
                <a:cs typeface="Times New Roman"/>
              </a:rPr>
              <a:t>from</a:t>
            </a:r>
            <a:r>
              <a:rPr lang="en-US" noProof="1" smtClean="0">
                <a:latin typeface="Times New Roman"/>
                <a:cs typeface="Times New Roman"/>
              </a:rPr>
              <a:t> </a:t>
            </a:r>
            <a:r>
              <a:rPr lang="en-US" noProof="1" smtClean="0">
                <a:latin typeface="Times New Roman"/>
                <a:cs typeface="Times New Roman"/>
              </a:rPr>
              <a:t>first </a:t>
            </a:r>
            <a:r>
              <a:rPr lang="en-US" noProof="1" smtClean="0">
                <a:latin typeface="Times New Roman"/>
                <a:cs typeface="Times New Roman"/>
              </a:rPr>
              <a:t>principles.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   The valence bands of oxide perovskite </a:t>
            </a:r>
            <a:r>
              <a:rPr lang="en-US" noProof="1" smtClean="0">
                <a:latin typeface="Times New Roman"/>
                <a:cs typeface="Times New Roman"/>
              </a:rPr>
              <a:t>are </a:t>
            </a:r>
            <a:r>
              <a:rPr lang="en-US" noProof="1" smtClean="0">
                <a:latin typeface="Times New Roman"/>
                <a:cs typeface="Times New Roman"/>
              </a:rPr>
              <a:t>composed mostly </a:t>
            </a:r>
            <a:r>
              <a:rPr lang="en-US" noProof="1" smtClean="0">
                <a:latin typeface="Times New Roman"/>
                <a:cs typeface="Times New Roman"/>
              </a:rPr>
              <a:t>of oxygen p</a:t>
            </a:r>
            <a:r>
              <a:rPr lang="en-US" noProof="1" smtClean="0">
                <a:latin typeface="Times New Roman"/>
                <a:cs typeface="Times New Roman"/>
              </a:rPr>
              <a:t>-</a:t>
            </a:r>
            <a:r>
              <a:rPr lang="en-US" noProof="1" smtClean="0">
                <a:latin typeface="Times New Roman"/>
                <a:cs typeface="Times New Roman"/>
              </a:rPr>
              <a:t>states.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   The conduction bands are determined by the B-cation orbitals</a:t>
            </a:r>
            <a:r>
              <a:rPr lang="en-US" noProof="1" smtClean="0">
                <a:latin typeface="Times New Roman"/>
                <a:cs typeface="Times New Roman"/>
              </a:rPr>
              <a:t>.</a:t>
            </a:r>
            <a:endParaRPr lang="en-US" noProof="1" smtClean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The </a:t>
            </a:r>
            <a:r>
              <a:rPr lang="en-US" noProof="1" smtClean="0">
                <a:latin typeface="Times New Roman"/>
                <a:cs typeface="Times New Roman"/>
              </a:rPr>
              <a:t>use of hybrid functionals increase the band gaps by 1.54±0.16 eV.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noProof="1" smtClean="0">
                <a:latin typeface="Times New Roman"/>
                <a:cs typeface="Times New Roman"/>
              </a:rPr>
              <a:t>   Most of the band offsets are determined by the conduction bands.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1887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Summary and 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15142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500" noProof="1" smtClean="0">
                <a:latin typeface="Times New Roman"/>
                <a:cs typeface="Times New Roman"/>
              </a:rPr>
              <a:t>My supervisor Dr. Anderson Janotti and faculty advisor Prof. Chris Van de Walle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500" noProof="1" smtClean="0">
                <a:latin typeface="Times New Roman"/>
                <a:cs typeface="Times New Roman"/>
              </a:rPr>
              <a:t> </a:t>
            </a:r>
            <a:r>
              <a:rPr lang="en-US" sz="2500" noProof="1" smtClean="0">
                <a:latin typeface="Times New Roman"/>
                <a:cs typeface="Times New Roman"/>
              </a:rPr>
              <a:t>Daniel Steiauf, John Lyons, Cyrus Dreyer, Luke Gordon and all </a:t>
            </a:r>
            <a:r>
              <a:rPr lang="en-US" sz="2500" noProof="1" smtClean="0">
                <a:latin typeface="Times New Roman"/>
                <a:cs typeface="Times New Roman"/>
              </a:rPr>
              <a:t>the </a:t>
            </a:r>
            <a:r>
              <a:rPr lang="en-US" sz="2500" noProof="1" smtClean="0">
                <a:latin typeface="Times New Roman"/>
                <a:cs typeface="Times New Roman"/>
              </a:rPr>
              <a:t>other </a:t>
            </a:r>
            <a:r>
              <a:rPr lang="en-US" sz="2500" noProof="1" smtClean="0">
                <a:latin typeface="Times New Roman"/>
                <a:cs typeface="Times New Roman"/>
              </a:rPr>
              <a:t>members of the Van de Walle Computational Materials Group</a:t>
            </a:r>
            <a:r>
              <a:rPr lang="en-US" sz="2500" noProof="1" smtClean="0">
                <a:latin typeface="Times New Roman"/>
                <a:cs typeface="Times New Roman"/>
              </a:rPr>
              <a:t>.</a:t>
            </a:r>
            <a:endParaRPr lang="en-US" sz="2500" noProof="1" smtClean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sz="2500" noProof="1" smtClean="0">
                <a:latin typeface="Times New Roman"/>
                <a:cs typeface="Times New Roman"/>
              </a:rPr>
              <a:t>The </a:t>
            </a:r>
            <a:r>
              <a:rPr lang="en-US" sz="2500" noProof="1" smtClean="0">
                <a:latin typeface="Times New Roman"/>
                <a:cs typeface="Times New Roman"/>
              </a:rPr>
              <a:t>School of Physics, The University of </a:t>
            </a:r>
            <a:r>
              <a:rPr lang="en-US" sz="2500" noProof="1" smtClean="0">
                <a:latin typeface="Times New Roman"/>
                <a:cs typeface="Times New Roman"/>
              </a:rPr>
              <a:t>Dublin</a:t>
            </a:r>
            <a:r>
              <a:rPr lang="en-US" sz="2500" noProof="1" smtClean="0">
                <a:latin typeface="Times New Roman"/>
                <a:cs typeface="Times New Roman"/>
              </a:rPr>
              <a:t>, </a:t>
            </a:r>
            <a:r>
              <a:rPr lang="en-US" sz="2500" noProof="1" smtClean="0">
                <a:latin typeface="Times New Roman"/>
                <a:cs typeface="Times New Roman"/>
              </a:rPr>
              <a:t>Trinity College and the </a:t>
            </a:r>
            <a:r>
              <a:rPr lang="en-US" sz="2500" noProof="1" smtClean="0">
                <a:latin typeface="Times New Roman"/>
                <a:cs typeface="Times New Roman"/>
              </a:rPr>
              <a:t>SFI</a:t>
            </a:r>
            <a:r>
              <a:rPr lang="en-US" sz="2500" noProof="1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6572"/>
          </a:xfrm>
        </p:spPr>
        <p:txBody>
          <a:bodyPr/>
          <a:lstStyle/>
          <a:p>
            <a:pPr algn="ctr"/>
            <a:r>
              <a:rPr lang="en-US" dirty="0" smtClean="0"/>
              <a:t>Acknowledgements</a:t>
            </a:r>
            <a:endParaRPr lang="en-US" dirty="0"/>
          </a:p>
        </p:txBody>
      </p:sp>
      <p:pic>
        <p:nvPicPr>
          <p:cNvPr id="5" name="Picture 29" descr="nsf4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0878" y="4632751"/>
            <a:ext cx="2086394" cy="195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fi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953" y="4632751"/>
            <a:ext cx="2624817" cy="19940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15" name="Content Placeholder 14" descr="tcd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00" t="-1239" r="-504"/>
          <a:stretch>
            <a:fillRect/>
          </a:stretch>
        </p:blipFill>
        <p:spPr>
          <a:xfrm>
            <a:off x="710027" y="1417638"/>
            <a:ext cx="7937245" cy="52022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200" y="965200"/>
            <a:ext cx="8428832" cy="5511800"/>
          </a:xfrm>
        </p:spPr>
        <p:txBody>
          <a:bodyPr wrap="square">
            <a:normAutofit lnSpcReduction="10000"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Complex Oxide </a:t>
            </a:r>
            <a:r>
              <a:rPr lang="en-US" dirty="0" err="1" smtClean="0">
                <a:latin typeface="Times New Roman"/>
                <a:cs typeface="Times New Roman"/>
              </a:rPr>
              <a:t>Perovskite</a:t>
            </a:r>
            <a:r>
              <a:rPr lang="en-US" dirty="0" smtClean="0">
                <a:latin typeface="Times New Roman"/>
                <a:cs typeface="Times New Roman"/>
              </a:rPr>
              <a:t> Semiconductors; Crystals of the form ABO</a:t>
            </a:r>
            <a:r>
              <a:rPr lang="en-US" baseline="-25000" dirty="0" smtClean="0">
                <a:latin typeface="Times New Roman"/>
                <a:cs typeface="Times New Roman"/>
              </a:rPr>
              <a:t>3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</a:p>
          <a:p>
            <a:pPr marL="752475" lvl="1" indent="-457200">
              <a:buFont typeface="Arial"/>
              <a:buChar char="•"/>
            </a:pPr>
            <a:r>
              <a:rPr lang="en-US" sz="1900" dirty="0" smtClean="0">
                <a:latin typeface="Times New Roman"/>
                <a:cs typeface="Times New Roman"/>
              </a:rPr>
              <a:t>A = Mono-, Di- or Trivalent element; Li, K, Mg, Ca, </a:t>
            </a:r>
            <a:r>
              <a:rPr lang="en-US" sz="1900" dirty="0" err="1" smtClean="0">
                <a:latin typeface="Times New Roman"/>
                <a:cs typeface="Times New Roman"/>
              </a:rPr>
              <a:t>Sr</a:t>
            </a:r>
            <a:r>
              <a:rPr lang="en-US" sz="1900" dirty="0" smtClean="0">
                <a:latin typeface="Times New Roman"/>
                <a:cs typeface="Times New Roman"/>
              </a:rPr>
              <a:t>, </a:t>
            </a:r>
            <a:r>
              <a:rPr lang="en-US" sz="1900" dirty="0" err="1" smtClean="0">
                <a:latin typeface="Times New Roman"/>
                <a:cs typeface="Times New Roman"/>
              </a:rPr>
              <a:t>Ba</a:t>
            </a:r>
            <a:r>
              <a:rPr lang="en-US" sz="1900" dirty="0" smtClean="0">
                <a:latin typeface="Times New Roman"/>
                <a:cs typeface="Times New Roman"/>
              </a:rPr>
              <a:t>, Sc, Y, La, </a:t>
            </a:r>
            <a:r>
              <a:rPr lang="en-US" sz="1900" dirty="0" err="1" smtClean="0">
                <a:latin typeface="Times New Roman"/>
                <a:cs typeface="Times New Roman"/>
              </a:rPr>
              <a:t>Gd</a:t>
            </a:r>
            <a:endParaRPr lang="en-US" sz="1900" dirty="0" smtClean="0">
              <a:latin typeface="Times New Roman"/>
              <a:cs typeface="Times New Roman"/>
            </a:endParaRPr>
          </a:p>
          <a:p>
            <a:pPr marL="752475" lvl="1" indent="-457200">
              <a:buFont typeface="Arial"/>
              <a:buChar char="•"/>
            </a:pPr>
            <a:r>
              <a:rPr lang="en-US" sz="1900" dirty="0" smtClean="0">
                <a:latin typeface="Times New Roman"/>
                <a:cs typeface="Times New Roman"/>
              </a:rPr>
              <a:t>B = Transition Metal </a:t>
            </a:r>
            <a:r>
              <a:rPr lang="en-US" sz="1900" dirty="0" err="1" smtClean="0">
                <a:latin typeface="Times New Roman"/>
                <a:cs typeface="Times New Roman"/>
              </a:rPr>
              <a:t>cation</a:t>
            </a:r>
            <a:r>
              <a:rPr lang="en-US" sz="1900" dirty="0" smtClean="0">
                <a:latin typeface="Times New Roman"/>
                <a:cs typeface="Times New Roman"/>
              </a:rPr>
              <a:t>; Ti, </a:t>
            </a:r>
            <a:r>
              <a:rPr lang="en-US" sz="1900" dirty="0" err="1" smtClean="0">
                <a:latin typeface="Times New Roman"/>
                <a:cs typeface="Times New Roman"/>
              </a:rPr>
              <a:t>Zr</a:t>
            </a:r>
            <a:r>
              <a:rPr lang="en-US" sz="1900" dirty="0" smtClean="0">
                <a:latin typeface="Times New Roman"/>
                <a:cs typeface="Times New Roman"/>
              </a:rPr>
              <a:t>, </a:t>
            </a:r>
            <a:r>
              <a:rPr lang="en-US" sz="1900" dirty="0" err="1" smtClean="0">
                <a:latin typeface="Times New Roman"/>
                <a:cs typeface="Times New Roman"/>
              </a:rPr>
              <a:t>Hf</a:t>
            </a:r>
            <a:r>
              <a:rPr lang="en-US" sz="1900" dirty="0" smtClean="0">
                <a:latin typeface="Times New Roman"/>
                <a:cs typeface="Times New Roman"/>
              </a:rPr>
              <a:t>, Y, </a:t>
            </a:r>
            <a:r>
              <a:rPr lang="en-US" sz="1900" dirty="0" err="1" smtClean="0">
                <a:latin typeface="Times New Roman"/>
                <a:cs typeface="Times New Roman"/>
              </a:rPr>
              <a:t>Nb</a:t>
            </a:r>
            <a:r>
              <a:rPr lang="en-US" sz="1900" dirty="0" smtClean="0">
                <a:latin typeface="Times New Roman"/>
                <a:cs typeface="Times New Roman"/>
              </a:rPr>
              <a:t>, Ta or; Al, </a:t>
            </a:r>
            <a:r>
              <a:rPr lang="en-US" sz="1900" dirty="0" err="1" smtClean="0">
                <a:latin typeface="Times New Roman"/>
                <a:cs typeface="Times New Roman"/>
              </a:rPr>
              <a:t>Ga</a:t>
            </a:r>
            <a:r>
              <a:rPr lang="en-US" sz="1900" dirty="0" smtClean="0">
                <a:latin typeface="Times New Roman"/>
                <a:cs typeface="Times New Roman"/>
              </a:rPr>
              <a:t>, In</a:t>
            </a:r>
          </a:p>
          <a:p>
            <a:pPr marL="847725" lvl="3">
              <a:spcBef>
                <a:spcPts val="2000"/>
              </a:spcBef>
              <a:buNone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Implications?</a:t>
            </a:r>
          </a:p>
          <a:p>
            <a:pPr lvl="1">
              <a:buFont typeface="Arial"/>
              <a:buChar char="•"/>
            </a:pPr>
            <a:r>
              <a:rPr lang="en-US" sz="1900" dirty="0" smtClean="0">
                <a:latin typeface="Times New Roman"/>
                <a:cs typeface="Times New Roman"/>
              </a:rPr>
              <a:t>Explaining experimental results using fundamental theory.</a:t>
            </a:r>
          </a:p>
          <a:p>
            <a:pPr lvl="1">
              <a:buFont typeface="Arial"/>
              <a:buChar char="•"/>
            </a:pPr>
            <a:r>
              <a:rPr lang="en-US" sz="1900" dirty="0" smtClean="0">
                <a:latin typeface="Times New Roman"/>
                <a:cs typeface="Times New Roman"/>
              </a:rPr>
              <a:t>Novel electronic materials.</a:t>
            </a:r>
          </a:p>
          <a:p>
            <a:pPr lvl="2">
              <a:buClr>
                <a:schemeClr val="accent1"/>
              </a:buClr>
              <a:buFont typeface="Wingdings" charset="2"/>
              <a:buChar char="v"/>
            </a:pPr>
            <a:r>
              <a:rPr lang="en-US" sz="1700" dirty="0" smtClean="0">
                <a:latin typeface="Times New Roman"/>
                <a:cs typeface="Times New Roman"/>
              </a:rPr>
              <a:t>Transparent conductors; Wide Band-Gap Semiconductors.</a:t>
            </a:r>
          </a:p>
          <a:p>
            <a:pPr marL="847725" lvl="3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1130300" lvl="4">
              <a:spcBef>
                <a:spcPts val="2000"/>
              </a:spcBef>
              <a:buFont typeface="Arial"/>
              <a:buChar char="•"/>
            </a:pPr>
            <a:endParaRPr lang="en-US" sz="1900" dirty="0" smtClean="0">
              <a:latin typeface="Times New Roman"/>
              <a:cs typeface="Times New Roman"/>
            </a:endParaRPr>
          </a:p>
          <a:p>
            <a:pPr marL="282575" lvl="1" indent="-282575">
              <a:spcBef>
                <a:spcPts val="2000"/>
              </a:spcBef>
            </a:pPr>
            <a:endParaRPr lang="en-US" sz="1946" dirty="0" smtClean="0">
              <a:latin typeface="Times New Roman"/>
              <a:cs typeface="Times New Roman"/>
            </a:endParaRPr>
          </a:p>
          <a:p>
            <a:pPr marL="282575" lvl="1" indent="-282575">
              <a:spcBef>
                <a:spcPts val="2000"/>
              </a:spcBef>
            </a:pPr>
            <a:endParaRPr lang="en-US" sz="1946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4779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33900" y="2527300"/>
            <a:ext cx="2994051" cy="2895600"/>
          </a:xfrm>
          <a:prstGeom prst="rect">
            <a:avLst/>
          </a:prstGeom>
          <a:solidFill>
            <a:schemeClr val="bg1">
              <a:alpha val="0"/>
            </a:schemeClr>
          </a:solidFill>
          <a:effectLst/>
        </p:spPr>
      </p:pic>
      <p:sp>
        <p:nvSpPr>
          <p:cNvPr id="8" name="TextBox 7"/>
          <p:cNvSpPr txBox="1"/>
          <p:nvPr/>
        </p:nvSpPr>
        <p:spPr>
          <a:xfrm>
            <a:off x="3054277" y="2946400"/>
            <a:ext cx="16828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SrTiO</a:t>
            </a:r>
            <a:r>
              <a:rPr lang="en-US" baseline="-25000" dirty="0" smtClean="0"/>
              <a:t>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Valence band</a:t>
            </a:r>
          </a:p>
          <a:p>
            <a:pPr algn="ctr"/>
            <a:r>
              <a:rPr lang="en-US" dirty="0" smtClean="0"/>
              <a:t>maximum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0999"/>
            <a:ext cx="7583487" cy="7948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022659"/>
            <a:ext cx="8280400" cy="5385285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We wish </a:t>
            </a:r>
            <a:r>
              <a:rPr lang="en-US" dirty="0" smtClean="0">
                <a:latin typeface="Times New Roman"/>
                <a:cs typeface="Times New Roman"/>
              </a:rPr>
              <a:t>to s</a:t>
            </a:r>
            <a:r>
              <a:rPr lang="en-US" dirty="0" smtClean="0">
                <a:latin typeface="Times New Roman"/>
                <a:cs typeface="Times New Roman"/>
              </a:rPr>
              <a:t>olve the many-electron </a:t>
            </a:r>
            <a:r>
              <a:rPr lang="en-US" dirty="0" smtClean="0">
                <a:latin typeface="Times New Roman"/>
                <a:cs typeface="Times New Roman"/>
              </a:rPr>
              <a:t>quantum mechanical equations </a:t>
            </a:r>
            <a:r>
              <a:rPr lang="en-US" dirty="0" smtClean="0">
                <a:latin typeface="Times New Roman"/>
                <a:cs typeface="Times New Roman"/>
              </a:rPr>
              <a:t>for the electronic structure of solids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dirty="0" err="1" smtClean="0">
                <a:latin typeface="Times New Roman"/>
                <a:cs typeface="Times New Roman"/>
              </a:rPr>
              <a:t>Hartree-Fock</a:t>
            </a:r>
            <a:r>
              <a:rPr lang="en-US" dirty="0" smtClean="0">
                <a:latin typeface="Times New Roman"/>
                <a:cs typeface="Times New Roman"/>
              </a:rPr>
              <a:t> (HF)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The many-electron </a:t>
            </a:r>
            <a:r>
              <a:rPr lang="en-US" dirty="0" err="1" smtClean="0">
                <a:latin typeface="Times New Roman"/>
                <a:cs typeface="Times New Roman"/>
              </a:rPr>
              <a:t>wavefuntion</a:t>
            </a:r>
            <a:r>
              <a:rPr lang="en-US" dirty="0" smtClean="0">
                <a:latin typeface="Times New Roman"/>
                <a:cs typeface="Times New Roman"/>
              </a:rPr>
              <a:t> is written as an anti-symmetric linear combination of single electron </a:t>
            </a:r>
            <a:r>
              <a:rPr lang="en-US" dirty="0" err="1" smtClean="0">
                <a:latin typeface="Times New Roman"/>
                <a:cs typeface="Times New Roman"/>
              </a:rPr>
              <a:t>wavefunctions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Density </a:t>
            </a:r>
            <a:r>
              <a:rPr lang="en-US" dirty="0" smtClean="0">
                <a:latin typeface="Times New Roman"/>
                <a:cs typeface="Times New Roman"/>
              </a:rPr>
              <a:t>Functional Theory (DFT)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Replaces the many-electron problem with a single-particle in an effective potential.</a:t>
            </a: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1998 Nobel Prize awarded to Walter Kohn for his work on DFT.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  Hybrid </a:t>
            </a:r>
            <a:r>
              <a:rPr lang="en-US" dirty="0" err="1" smtClean="0">
                <a:latin typeface="Times New Roman"/>
                <a:cs typeface="Times New Roman"/>
              </a:rPr>
              <a:t>Functionals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Heyd-Scuseria-Ernzerhof</a:t>
            </a:r>
            <a:r>
              <a:rPr lang="en-US" dirty="0" smtClean="0">
                <a:latin typeface="Times New Roman"/>
                <a:cs typeface="Times New Roman"/>
              </a:rPr>
              <a:t> (HSE)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Mixes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both HF and </a:t>
            </a:r>
            <a:r>
              <a:rPr lang="en-US" dirty="0" smtClean="0">
                <a:latin typeface="Times New Roman"/>
                <a:cs typeface="Times New Roman"/>
              </a:rPr>
              <a:t>DFT exchange potential </a:t>
            </a:r>
            <a:r>
              <a:rPr lang="en-US" dirty="0" smtClean="0">
                <a:latin typeface="Times New Roman"/>
                <a:cs typeface="Times New Roman"/>
              </a:rPr>
              <a:t>to give a more </a:t>
            </a:r>
            <a:r>
              <a:rPr lang="en-US" dirty="0" smtClean="0">
                <a:latin typeface="Times New Roman"/>
                <a:cs typeface="Times New Roman"/>
              </a:rPr>
              <a:t>accurate description of the electronic structure.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1" y="1056374"/>
            <a:ext cx="8059738" cy="249962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Vienna </a:t>
            </a:r>
            <a:r>
              <a:rPr lang="en-US" dirty="0" err="1" smtClean="0">
                <a:latin typeface="Times New Roman"/>
                <a:cs typeface="Times New Roman"/>
              </a:rPr>
              <a:t>Ab</a:t>
            </a:r>
            <a:r>
              <a:rPr lang="en-US" dirty="0" smtClean="0">
                <a:latin typeface="Times New Roman"/>
                <a:cs typeface="Times New Roman"/>
              </a:rPr>
              <a:t>-initio Simulation Package (VASP) code</a:t>
            </a: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A self-consistent iterative method</a:t>
            </a:r>
            <a:r>
              <a:rPr lang="en-US" dirty="0" smtClean="0">
                <a:latin typeface="Times New Roman"/>
                <a:cs typeface="Times New Roman"/>
              </a:rPr>
              <a:t> which works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to </a:t>
            </a:r>
            <a:r>
              <a:rPr lang="en-US" dirty="0" err="1" smtClean="0">
                <a:latin typeface="Times New Roman"/>
                <a:cs typeface="Times New Roman"/>
              </a:rPr>
              <a:t>minimise</a:t>
            </a:r>
            <a:r>
              <a:rPr lang="en-US" dirty="0" smtClean="0">
                <a:latin typeface="Times New Roman"/>
                <a:cs typeface="Times New Roman"/>
              </a:rPr>
              <a:t> the energy of the system by filling up electron bands and relaxing the lattice constant in </a:t>
            </a:r>
            <a:r>
              <a:rPr lang="en-US" dirty="0" smtClean="0">
                <a:latin typeface="Times New Roman"/>
                <a:cs typeface="Times New Roman"/>
              </a:rPr>
              <a:t>turn</a:t>
            </a: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olves the quantum mechanical Schrödinger equation.</a:t>
            </a:r>
          </a:p>
          <a:p>
            <a:pPr lvl="1"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The calculation uses First Principle methods and so no empirical input parameters are needed.</a:t>
            </a:r>
            <a:endParaRPr lang="en-US" dirty="0" smtClean="0">
              <a:latin typeface="Times New Roman"/>
              <a:cs typeface="Times New Roman"/>
            </a:endParaRPr>
          </a:p>
          <a:p>
            <a:pPr lvl="1"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8301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2339" y="3175000"/>
            <a:ext cx="2679700" cy="3441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2300" y="3331369"/>
            <a:ext cx="57110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500" dirty="0" smtClean="0">
                <a:latin typeface="Times New Roman"/>
                <a:cs typeface="Times New Roman"/>
              </a:rPr>
              <a:t>   High </a:t>
            </a:r>
            <a:r>
              <a:rPr lang="en-US" sz="2500" dirty="0" smtClean="0">
                <a:latin typeface="Times New Roman"/>
                <a:cs typeface="Times New Roman"/>
              </a:rPr>
              <a:t>Performance Computing</a:t>
            </a:r>
            <a:endParaRPr lang="en-US" sz="2500" dirty="0" smtClean="0">
              <a:latin typeface="Times New Roman"/>
              <a:cs typeface="Times New Roman"/>
            </a:endParaRP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   </a:t>
            </a:r>
            <a:r>
              <a:rPr lang="en-US" sz="2100" dirty="0" smtClean="0">
                <a:latin typeface="Times New Roman"/>
                <a:cs typeface="Times New Roman"/>
              </a:rPr>
              <a:t>California </a:t>
            </a:r>
            <a:r>
              <a:rPr lang="en-US" sz="2100" dirty="0" err="1" smtClean="0">
                <a:latin typeface="Times New Roman"/>
                <a:cs typeface="Times New Roman"/>
              </a:rPr>
              <a:t>NanoSystems</a:t>
            </a:r>
            <a:r>
              <a:rPr lang="en-US" sz="2100" dirty="0" smtClean="0">
                <a:latin typeface="Times New Roman"/>
                <a:cs typeface="Times New Roman"/>
              </a:rPr>
              <a:t> Institute (CNSI), UCSB.</a:t>
            </a:r>
            <a:endParaRPr lang="en-US" sz="2100" dirty="0" smtClean="0">
              <a:latin typeface="Times New Roman"/>
              <a:cs typeface="Times New Roman"/>
            </a:endParaRP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US" sz="2100" dirty="0" smtClean="0">
                <a:latin typeface="Times New Roman"/>
                <a:cs typeface="Times New Roman"/>
              </a:rPr>
              <a:t>   Lattice</a:t>
            </a:r>
            <a:r>
              <a:rPr lang="en-US" sz="2100" dirty="0" smtClean="0">
                <a:latin typeface="Times New Roman"/>
                <a:cs typeface="Times New Roman"/>
              </a:rPr>
              <a:t>, Guild and Knot clusters.</a:t>
            </a:r>
            <a:endParaRPr lang="en-US" sz="2100" dirty="0" smtClean="0">
              <a:latin typeface="Times New Roman"/>
              <a:cs typeface="Times New Roman"/>
            </a:endParaRP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US" sz="2100" dirty="0" smtClean="0">
                <a:latin typeface="Times New Roman"/>
                <a:cs typeface="Times New Roman"/>
              </a:rPr>
              <a:t>   </a:t>
            </a:r>
            <a:r>
              <a:rPr lang="en-US" sz="2100" dirty="0" err="1" smtClean="0">
                <a:latin typeface="Times New Roman"/>
                <a:cs typeface="Times New Roman"/>
              </a:rPr>
              <a:t>Lonestar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Cluster, Texas Advanced Computing Center, U Texas.</a:t>
            </a:r>
          </a:p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500" dirty="0" smtClean="0">
                <a:latin typeface="Times New Roman"/>
                <a:cs typeface="Times New Roman"/>
              </a:rPr>
              <a:t>   Computer </a:t>
            </a:r>
            <a:r>
              <a:rPr lang="en-US" sz="2500" dirty="0" smtClean="0">
                <a:latin typeface="Times New Roman"/>
                <a:cs typeface="Times New Roman"/>
              </a:rPr>
              <a:t>Programming</a:t>
            </a:r>
            <a:endParaRPr lang="en-US" sz="2500" dirty="0" smtClean="0">
              <a:latin typeface="Times New Roman"/>
              <a:cs typeface="Times New Roman"/>
            </a:endParaRP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US" sz="2100" dirty="0" smtClean="0">
                <a:latin typeface="Times New Roman"/>
                <a:cs typeface="Times New Roman"/>
              </a:rPr>
              <a:t>   Linux</a:t>
            </a:r>
            <a:r>
              <a:rPr lang="en-US" sz="2100" dirty="0" smtClean="0">
                <a:latin typeface="Times New Roman"/>
                <a:cs typeface="Times New Roman"/>
              </a:rPr>
              <a:t>, bash, VI, </a:t>
            </a:r>
            <a:r>
              <a:rPr lang="en-US" sz="2100" dirty="0" err="1" smtClean="0">
                <a:latin typeface="Times New Roman"/>
                <a:cs typeface="Times New Roman"/>
              </a:rPr>
              <a:t>XMGrace</a:t>
            </a:r>
            <a:endParaRPr lang="en-US" sz="21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3657599" cy="79881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I</a:t>
            </a:r>
            <a:endParaRPr lang="en-US" dirty="0"/>
          </a:p>
        </p:txBody>
      </p:sp>
      <p:pic>
        <p:nvPicPr>
          <p:cNvPr id="9" name="Content Placeholder 8" descr="srhfo3.pn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7312" t="4343" r="13243" b="6071"/>
          <a:stretch>
            <a:fillRect/>
          </a:stretch>
        </p:blipFill>
        <p:spPr>
          <a:xfrm>
            <a:off x="4821141" y="226179"/>
            <a:ext cx="3459257" cy="3151145"/>
          </a:xfrm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Content Placeholder 9" descr="srzro3.png"/>
          <p:cNvPicPr>
            <a:picLocks noGrp="1" noChangeAspect="1"/>
          </p:cNvPicPr>
          <p:nvPr>
            <p:ph sz="half" idx="13"/>
          </p:nvPr>
        </p:nvPicPr>
        <p:blipFill>
          <a:blip r:embed="rId4"/>
          <a:srcRect l="7142" t="8072" r="14170" b="8237"/>
          <a:stretch>
            <a:fillRect/>
          </a:stretch>
        </p:blipFill>
        <p:spPr>
          <a:xfrm>
            <a:off x="4821141" y="3811780"/>
            <a:ext cx="3459257" cy="2843020"/>
          </a:xfrm>
        </p:spPr>
      </p:pic>
      <p:pic>
        <p:nvPicPr>
          <p:cNvPr id="8" name="Content Placeholder 7" descr="srtio3.png"/>
          <p:cNvPicPr>
            <a:picLocks noGrp="1" noChangeAspect="1"/>
          </p:cNvPicPr>
          <p:nvPr>
            <p:ph sz="half" idx="14"/>
          </p:nvPr>
        </p:nvPicPr>
        <p:blipFill>
          <a:blip r:embed="rId5"/>
          <a:srcRect l="4764" t="4088" r="14410" b="5374"/>
          <a:stretch>
            <a:fillRect/>
          </a:stretch>
        </p:blipFill>
        <p:spPr>
          <a:xfrm>
            <a:off x="460783" y="2564249"/>
            <a:ext cx="3596031" cy="3112651"/>
          </a:xfrm>
        </p:spPr>
      </p:pic>
      <p:sp>
        <p:nvSpPr>
          <p:cNvPr id="11" name="TextBox 10"/>
          <p:cNvSpPr txBox="1"/>
          <p:nvPr/>
        </p:nvSpPr>
        <p:spPr>
          <a:xfrm>
            <a:off x="920517" y="5452533"/>
            <a:ext cx="29805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0.3948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1.65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2" name="TextBox 11"/>
          <p:cNvSpPr txBox="1"/>
          <p:nvPr/>
        </p:nvSpPr>
        <p:spPr>
          <a:xfrm>
            <a:off x="5259040" y="3192658"/>
            <a:ext cx="29536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0.4142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3.70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5326772" y="6534835"/>
            <a:ext cx="295362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0.4194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3.18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2128601" y="2463800"/>
            <a:ext cx="7924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SrTiO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167597" y="118533"/>
            <a:ext cx="9026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SrHfO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0821" y="3577167"/>
            <a:ext cx="8294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SrZrO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1179812"/>
            <a:ext cx="41068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200" dirty="0" smtClean="0">
                <a:latin typeface="Times New Roman"/>
                <a:cs typeface="Times New Roman"/>
              </a:rPr>
              <a:t>  Band Structure Plot</a:t>
            </a:r>
          </a:p>
          <a:p>
            <a:r>
              <a:rPr lang="en-US" sz="2200" dirty="0" smtClean="0">
                <a:latin typeface="Times New Roman"/>
                <a:cs typeface="Times New Roman"/>
              </a:rPr>
              <a:t>      Comparisons using GGA </a:t>
            </a:r>
            <a:r>
              <a:rPr lang="en-US" sz="1600" dirty="0" smtClean="0">
                <a:latin typeface="Times New Roman"/>
                <a:cs typeface="Times New Roman"/>
              </a:rPr>
              <a:t>(General Gradient </a:t>
            </a:r>
            <a:r>
              <a:rPr lang="en-US" sz="1600" dirty="0" smtClean="0">
                <a:latin typeface="Times New Roman"/>
                <a:cs typeface="Times New Roman"/>
              </a:rPr>
              <a:t>Approximation)</a:t>
            </a:r>
            <a:endParaRPr lang="en-US" sz="160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20" descr="srzro3.png"/>
          <p:cNvPicPr>
            <a:picLocks noGrp="1" noChangeAspect="1"/>
          </p:cNvPicPr>
          <p:nvPr>
            <p:ph sz="half" idx="13"/>
          </p:nvPr>
        </p:nvPicPr>
        <p:blipFill>
          <a:blip r:embed="rId3"/>
          <a:srcRect l="7258" t="7006" r="14197" b="7397"/>
          <a:stretch>
            <a:fillRect/>
          </a:stretch>
        </p:blipFill>
        <p:spPr>
          <a:xfrm>
            <a:off x="4832898" y="3737988"/>
            <a:ext cx="3422101" cy="2881768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3657599" cy="79881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II</a:t>
            </a:r>
            <a:endParaRPr lang="en-US" dirty="0"/>
          </a:p>
        </p:txBody>
      </p:sp>
      <p:pic>
        <p:nvPicPr>
          <p:cNvPr id="24" name="Content Placeholder 23" descr="srhfo3.png"/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7309" t="7392" r="14549" b="8437"/>
          <a:stretch>
            <a:fillRect/>
          </a:stretch>
        </p:blipFill>
        <p:spPr>
          <a:xfrm>
            <a:off x="4832899" y="381000"/>
            <a:ext cx="3422100" cy="2848375"/>
          </a:xfrm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3" name="Content Placeholder 22" descr="srtio3.png"/>
          <p:cNvPicPr>
            <a:picLocks noGrp="1" noChangeAspect="1"/>
          </p:cNvPicPr>
          <p:nvPr>
            <p:ph sz="half" idx="14"/>
          </p:nvPr>
        </p:nvPicPr>
        <p:blipFill>
          <a:blip r:embed="rId5"/>
          <a:srcRect l="5517" t="6204" r="13089" b="7879"/>
          <a:stretch>
            <a:fillRect/>
          </a:stretch>
        </p:blipFill>
        <p:spPr>
          <a:xfrm>
            <a:off x="460783" y="2606614"/>
            <a:ext cx="3701861" cy="3019486"/>
          </a:xfrm>
        </p:spPr>
      </p:pic>
      <p:sp>
        <p:nvSpPr>
          <p:cNvPr id="11" name="TextBox 10"/>
          <p:cNvSpPr txBox="1"/>
          <p:nvPr/>
        </p:nvSpPr>
        <p:spPr>
          <a:xfrm>
            <a:off x="961828" y="5520912"/>
            <a:ext cx="292390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0.3905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3.33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2" name="TextBox 11"/>
          <p:cNvSpPr txBox="1"/>
          <p:nvPr/>
        </p:nvSpPr>
        <p:spPr>
          <a:xfrm>
            <a:off x="5244460" y="3108325"/>
            <a:ext cx="30105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0.4109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5.30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5244462" y="6460833"/>
            <a:ext cx="30105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a = </a:t>
            </a:r>
            <a:r>
              <a:rPr lang="en-US" sz="1500" dirty="0" smtClean="0"/>
              <a:t>0.4142 nm ; </a:t>
            </a:r>
            <a:r>
              <a:rPr lang="en-US" sz="1500" dirty="0" err="1" smtClean="0"/>
              <a:t>E</a:t>
            </a:r>
            <a:r>
              <a:rPr lang="en-US" sz="1500" baseline="-25000" dirty="0" err="1" smtClean="0"/>
              <a:t>g</a:t>
            </a:r>
            <a:r>
              <a:rPr lang="en-US" sz="1500" dirty="0" smtClean="0"/>
              <a:t> = </a:t>
            </a:r>
            <a:r>
              <a:rPr lang="en-US" sz="1500" dirty="0" smtClean="0"/>
              <a:t> 4.88 </a:t>
            </a:r>
            <a:r>
              <a:rPr lang="en-US" sz="1500" dirty="0" err="1" smtClean="0"/>
              <a:t>eV</a:t>
            </a:r>
            <a:endParaRPr lang="en-US" sz="1500" dirty="0"/>
          </a:p>
        </p:txBody>
      </p:sp>
      <p:sp>
        <p:nvSpPr>
          <p:cNvPr id="14" name="TextBox 13"/>
          <p:cNvSpPr txBox="1"/>
          <p:nvPr/>
        </p:nvSpPr>
        <p:spPr>
          <a:xfrm>
            <a:off x="1928564" y="2387600"/>
            <a:ext cx="77474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SrTiO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4743" y="156633"/>
            <a:ext cx="93298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SrHfO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6425757" y="3491815"/>
            <a:ext cx="7924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SrZrO</a:t>
            </a:r>
            <a:r>
              <a:rPr lang="en-US" sz="1500" baseline="-25000" dirty="0" smtClean="0"/>
              <a:t>3</a:t>
            </a:r>
            <a:endParaRPr lang="en-US" sz="1500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1179812"/>
            <a:ext cx="41068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200" dirty="0" smtClean="0">
                <a:latin typeface="Times New Roman"/>
                <a:cs typeface="Times New Roman"/>
              </a:rPr>
              <a:t>  Band Structure Plot</a:t>
            </a:r>
          </a:p>
          <a:p>
            <a:r>
              <a:rPr lang="en-US" sz="2200" dirty="0" smtClean="0">
                <a:latin typeface="Times New Roman"/>
                <a:cs typeface="Times New Roman"/>
              </a:rPr>
              <a:t>     Comparisons using HSE</a:t>
            </a:r>
          </a:p>
          <a:p>
            <a:r>
              <a:rPr lang="en-US" sz="2200" dirty="0" smtClean="0">
                <a:latin typeface="Times New Roman"/>
                <a:cs typeface="Times New Roman"/>
              </a:rPr>
              <a:t>     (</a:t>
            </a:r>
            <a:r>
              <a:rPr lang="en-US" sz="1600" dirty="0" err="1" smtClean="0">
                <a:latin typeface="Times New Roman"/>
                <a:cs typeface="Times New Roman"/>
              </a:rPr>
              <a:t>Heyd-Scuseria-Ernzerhof</a:t>
            </a:r>
            <a:r>
              <a:rPr lang="en-US" sz="1600" dirty="0" smtClean="0">
                <a:latin typeface="Times New Roman"/>
                <a:cs typeface="Times New Roman"/>
              </a:rPr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624947" cy="78306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III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74319" y="6104075"/>
            <a:ext cx="3120268" cy="369332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a = </a:t>
            </a:r>
            <a:r>
              <a:rPr lang="en-US" dirty="0" smtClean="0">
                <a:latin typeface="Times New Roman"/>
                <a:cs typeface="Times New Roman"/>
              </a:rPr>
              <a:t>0.3948 </a:t>
            </a:r>
            <a:r>
              <a:rPr lang="en-US" dirty="0" smtClean="0">
                <a:latin typeface="Times New Roman"/>
                <a:cs typeface="Times New Roman"/>
              </a:rPr>
              <a:t>nm; 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baseline="-25000" dirty="0" err="1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1.65 </a:t>
            </a:r>
            <a:r>
              <a:rPr lang="en-US" dirty="0" err="1" smtClean="0">
                <a:latin typeface="Times New Roman"/>
                <a:cs typeface="Times New Roman"/>
              </a:rPr>
              <a:t>eV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7117" y="2271062"/>
            <a:ext cx="1915909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SrTiO</a:t>
            </a:r>
            <a:r>
              <a:rPr lang="en-US" baseline="-25000" dirty="0" smtClean="0">
                <a:latin typeface="Times New Roman"/>
                <a:cs typeface="Times New Roman"/>
              </a:rPr>
              <a:t>3 </a:t>
            </a:r>
            <a:r>
              <a:rPr lang="en-US" dirty="0" smtClean="0">
                <a:latin typeface="Times New Roman"/>
                <a:cs typeface="Times New Roman"/>
              </a:rPr>
              <a:t>using GGA </a:t>
            </a:r>
            <a:endParaRPr lang="en-US" baseline="-25000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9464" y="995147"/>
            <a:ext cx="50601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200" dirty="0" smtClean="0">
                <a:latin typeface="Times New Roman"/>
                <a:cs typeface="Times New Roman"/>
              </a:rPr>
              <a:t>  </a:t>
            </a:r>
            <a:r>
              <a:rPr lang="en-US" sz="2200" dirty="0" smtClean="0">
                <a:latin typeface="Times New Roman"/>
                <a:cs typeface="Times New Roman"/>
              </a:rPr>
              <a:t>HSE</a:t>
            </a:r>
            <a:r>
              <a:rPr lang="en-US" sz="2200" dirty="0" smtClean="0">
                <a:latin typeface="Times New Roman"/>
                <a:cs typeface="Times New Roman"/>
              </a:rPr>
              <a:t>   </a:t>
            </a:r>
            <a:r>
              <a:rPr lang="en-US" sz="2200" dirty="0" smtClean="0">
                <a:latin typeface="Times New Roman"/>
                <a:cs typeface="Times New Roman"/>
              </a:rPr>
              <a:t>vs.   GGA</a:t>
            </a:r>
            <a:endParaRPr lang="en-US" sz="2200" dirty="0" smtClean="0">
              <a:latin typeface="Times New Roman"/>
              <a:cs typeface="Times New Roman"/>
            </a:endParaRPr>
          </a:p>
          <a:p>
            <a:pPr lvl="1" algn="ctr">
              <a:buClr>
                <a:schemeClr val="accent1"/>
              </a:buClr>
              <a:buFont typeface="Arial"/>
              <a:buChar char="•"/>
            </a:pPr>
            <a:r>
              <a:rPr lang="en-US" sz="2200" dirty="0" smtClean="0">
                <a:latin typeface="Times New Roman"/>
                <a:cs typeface="Times New Roman"/>
              </a:rPr>
              <a:t>   Accepted </a:t>
            </a:r>
            <a:r>
              <a:rPr lang="en-US" sz="2200" dirty="0" smtClean="0">
                <a:latin typeface="Times New Roman"/>
                <a:cs typeface="Times New Roman"/>
              </a:rPr>
              <a:t>experimental values</a:t>
            </a:r>
          </a:p>
          <a:p>
            <a:pPr lvl="1" algn="ctr"/>
            <a:r>
              <a:rPr lang="en-US" sz="2200" dirty="0" smtClean="0">
                <a:latin typeface="Times New Roman"/>
                <a:cs typeface="Times New Roman"/>
              </a:rPr>
              <a:t>a = 0.3905 nm; </a:t>
            </a:r>
            <a:r>
              <a:rPr lang="en-US" sz="2200" dirty="0" err="1" smtClean="0">
                <a:latin typeface="Times New Roman"/>
                <a:cs typeface="Times New Roman"/>
              </a:rPr>
              <a:t>E</a:t>
            </a:r>
            <a:r>
              <a:rPr lang="en-US" sz="2200" baseline="-25000" dirty="0" err="1" smtClean="0">
                <a:latin typeface="Times New Roman"/>
                <a:cs typeface="Times New Roman"/>
              </a:rPr>
              <a:t>g</a:t>
            </a:r>
            <a:r>
              <a:rPr lang="en-US" sz="2200" dirty="0" smtClean="0">
                <a:latin typeface="Times New Roman"/>
                <a:cs typeface="Times New Roman"/>
              </a:rPr>
              <a:t> = 3.25 </a:t>
            </a:r>
            <a:r>
              <a:rPr lang="en-US" sz="2200" dirty="0" err="1" smtClean="0">
                <a:latin typeface="Times New Roman"/>
                <a:cs typeface="Times New Roman"/>
              </a:rPr>
              <a:t>eV</a:t>
            </a:r>
            <a:endParaRPr lang="en-US" sz="2200" dirty="0" smtClean="0"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37302" y="6104075"/>
            <a:ext cx="3325686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a = </a:t>
            </a:r>
            <a:r>
              <a:rPr lang="en-US" dirty="0" smtClean="0">
                <a:latin typeface="Times New Roman"/>
                <a:cs typeface="Times New Roman"/>
              </a:rPr>
              <a:t>0.3905 </a:t>
            </a:r>
            <a:r>
              <a:rPr lang="en-US" dirty="0" smtClean="0">
                <a:latin typeface="Times New Roman"/>
                <a:cs typeface="Times New Roman"/>
              </a:rPr>
              <a:t>nm ; </a:t>
            </a:r>
            <a:r>
              <a:rPr lang="en-US" dirty="0" err="1" smtClean="0">
                <a:latin typeface="Times New Roman"/>
                <a:cs typeface="Times New Roman"/>
              </a:rPr>
              <a:t>E</a:t>
            </a:r>
            <a:r>
              <a:rPr lang="en-US" baseline="-25000" dirty="0" err="1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3.33 </a:t>
            </a:r>
            <a:r>
              <a:rPr lang="en-US" dirty="0" err="1" smtClean="0">
                <a:latin typeface="Times New Roman"/>
                <a:cs typeface="Times New Roman"/>
              </a:rPr>
              <a:t>eV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5800" y="2271062"/>
            <a:ext cx="1850462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SrTiO</a:t>
            </a:r>
            <a:r>
              <a:rPr lang="en-US" baseline="-25000" dirty="0" smtClean="0">
                <a:latin typeface="Times New Roman"/>
                <a:cs typeface="Times New Roman"/>
              </a:rPr>
              <a:t>3 </a:t>
            </a:r>
            <a:r>
              <a:rPr lang="en-US" dirty="0" smtClean="0">
                <a:latin typeface="Times New Roman"/>
                <a:cs typeface="Times New Roman"/>
              </a:rPr>
              <a:t>using HSE </a:t>
            </a:r>
            <a:endParaRPr lang="en-US" baseline="-25000" dirty="0">
              <a:latin typeface="Times New Roman"/>
              <a:cs typeface="Times New Roman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640394"/>
            <a:ext cx="4136483" cy="3463681"/>
          </a:xfrm>
          <a:prstGeom prst="rect">
            <a:avLst/>
          </a:prstGeom>
          <a:solidFill>
            <a:schemeClr val="bg1">
              <a:alpha val="51000"/>
            </a:schemeClr>
          </a:solidFill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542" y="2640394"/>
            <a:ext cx="4254191" cy="3463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595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IV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779462" y="990600"/>
            <a:ext cx="7867809" cy="87896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>
                <a:latin typeface="Times New Roman"/>
                <a:cs typeface="Times New Roman"/>
              </a:rPr>
              <a:t>Lattice Constants and Indirect R-Γ band gaps, using GGA and HSE</a:t>
            </a:r>
            <a:endParaRPr lang="en-US" dirty="0" smtClean="0">
              <a:latin typeface="Times New Roman"/>
              <a:cs typeface="Times New Roman"/>
            </a:endParaRPr>
          </a:p>
          <a:p>
            <a:pPr lvl="2">
              <a:buClr>
                <a:schemeClr val="accent1"/>
              </a:buClr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   On </a:t>
            </a:r>
            <a:r>
              <a:rPr lang="en-US" dirty="0" smtClean="0">
                <a:latin typeface="Times New Roman"/>
                <a:cs typeface="Times New Roman"/>
              </a:rPr>
              <a:t>using HSE we get band gap widening of </a:t>
            </a:r>
            <a:r>
              <a:rPr lang="en-US" dirty="0" smtClean="0">
                <a:latin typeface="Times New Roman"/>
                <a:cs typeface="Times New Roman"/>
              </a:rPr>
              <a:t>1.54 ± 0.16 </a:t>
            </a:r>
            <a:r>
              <a:rPr lang="en-US" dirty="0" err="1" smtClean="0">
                <a:latin typeface="Times New Roman"/>
                <a:cs typeface="Times New Roman"/>
              </a:rPr>
              <a:t>eV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buFont typeface="Wingdings" charset="2"/>
              <a:buChar char="u"/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buFont typeface="Wingdings" charset="2"/>
              <a:buChar char="u"/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buFont typeface="Wingdings" charset="2"/>
              <a:buChar char="u"/>
            </a:pP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9" name="Content Placeholder 7"/>
          <p:cNvGraphicFramePr>
            <a:graphicFrameLocks/>
          </p:cNvGraphicFramePr>
          <p:nvPr/>
        </p:nvGraphicFramePr>
        <p:xfrm>
          <a:off x="947188" y="1716705"/>
          <a:ext cx="7415762" cy="44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1"/>
                <a:gridCol w="1200837"/>
                <a:gridCol w="1271081"/>
                <a:gridCol w="1235961"/>
                <a:gridCol w="1235961"/>
                <a:gridCol w="1235961"/>
              </a:tblGrid>
              <a:tr h="659670"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Crystal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lang="en-US" sz="1600" baseline="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(nm) [GGA]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lang="en-US" sz="1600" baseline="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(nm) [HSE]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lang="en-US" sz="1600" baseline="-250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lang="en-US" sz="1600" baseline="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(eV) [GGA]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lang="en-US" sz="1600" baseline="-250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lang="en-US" sz="1600" baseline="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(eV) [HSE]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lang="en-US" sz="1600" baseline="-2500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lang="en-US" sz="1600" baseline="0" noProof="1" smtClean="0">
                          <a:solidFill>
                            <a:schemeClr val="tx1"/>
                          </a:solidFill>
                          <a:latin typeface="Verdana"/>
                          <a:cs typeface="Verdana"/>
                        </a:rPr>
                        <a:t> diff (eV)</a:t>
                      </a:r>
                      <a:endParaRPr lang="en-US" sz="1600" noProof="1">
                        <a:solidFill>
                          <a:schemeClr val="tx1"/>
                        </a:solidFill>
                        <a:latin typeface="Verdana"/>
                        <a:cs typeface="Verdana"/>
                      </a:endParaRPr>
                    </a:p>
                  </a:txBody>
                  <a:tcPr marT="45721" marB="45721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BaTiO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0.4038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0.3993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1.54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3.18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1.64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BaZrO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0.4251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0.4228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2.99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1.51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CaTiO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0.3896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1.70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3.41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1.71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GdAlO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0.3726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0.3684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2.90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1.43</a:t>
                      </a:r>
                    </a:p>
                  </a:txBody>
                  <a:tcPr marL="12700" marR="12700" marT="12700" marB="0" anchor="b"/>
                </a:tc>
              </a:tr>
              <a:tr h="330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GdGaO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0.3843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0.3796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2.81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1.42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LaAlO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0.3777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3.49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4.89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1.39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LaGaO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0.3928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3.34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1.41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MgTiO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 smtClean="0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0.3800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1.60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3.18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1.58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ScAlO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0.3646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0.3606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1.42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2.86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1.44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SrTiO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0.3948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0.3905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3.33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1.69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SrZrO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Verdana"/>
                        </a:rPr>
                        <a:t>0.4194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0.4142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3.18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4.88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1.70</a:t>
                      </a:r>
                    </a:p>
                  </a:txBody>
                  <a:tcPr marL="12700" marR="12700" marT="12700" marB="0" anchor="b"/>
                </a:tc>
              </a:tr>
              <a:tr h="314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1" smtClean="0">
                          <a:latin typeface="Verdana"/>
                          <a:cs typeface="Verdana"/>
                        </a:rPr>
                        <a:t>YAlO</a:t>
                      </a:r>
                      <a:r>
                        <a:rPr lang="en-US" sz="1600" b="0" i="0" u="none" strike="noStrike" baseline="-25000" noProof="1" smtClean="0">
                          <a:latin typeface="Verdana"/>
                          <a:cs typeface="Verdana"/>
                        </a:rPr>
                        <a:t>3</a:t>
                      </a:r>
                      <a:endParaRPr lang="en-US" sz="1600" b="0" i="0" u="none" strike="noStrike" noProof="1">
                        <a:latin typeface="Verdana"/>
                        <a:cs typeface="Verdana"/>
                      </a:endParaRPr>
                    </a:p>
                  </a:txBody>
                  <a:tcPr marL="12701" marR="12701" marT="1270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0.3718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0.3681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latin typeface="Verdana"/>
                        </a:rPr>
                        <a:t>2.80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4.36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1.56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621" y="2103141"/>
            <a:ext cx="6216650" cy="4414520"/>
          </a:xfrm>
          <a:prstGeom prst="rect">
            <a:avLst/>
          </a:prstGeom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9DD5-85C9-DC45-A7EC-6C253B0913A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4" y="381000"/>
            <a:ext cx="7624947" cy="77130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Results VI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44956" y="2480991"/>
            <a:ext cx="461665" cy="29006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en-US" dirty="0" smtClean="0"/>
              <a:t>Electrostatic Potential, V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0783" y="964368"/>
            <a:ext cx="5902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Wingdings" charset="2"/>
              <a:buChar char="u"/>
            </a:pPr>
            <a:r>
              <a:rPr lang="en-US" sz="2200" dirty="0" smtClean="0"/>
              <a:t>  </a:t>
            </a:r>
            <a:r>
              <a:rPr lang="en-US" sz="2000" dirty="0" smtClean="0"/>
              <a:t>Band Alignment Calculations;</a:t>
            </a:r>
          </a:p>
          <a:p>
            <a:pPr lvl="1">
              <a:buClr>
                <a:schemeClr val="accent1"/>
              </a:buClr>
              <a:buFont typeface="Arial"/>
              <a:buChar char="•"/>
            </a:pPr>
            <a:r>
              <a:rPr lang="en-US" sz="2200" dirty="0" smtClean="0"/>
              <a:t> </a:t>
            </a:r>
            <a:r>
              <a:rPr lang="en-US" dirty="0" smtClean="0"/>
              <a:t>Gives a </a:t>
            </a:r>
            <a:r>
              <a:rPr lang="en-US" dirty="0" smtClean="0"/>
              <a:t>Valence </a:t>
            </a:r>
            <a:r>
              <a:rPr lang="en-US" dirty="0" smtClean="0"/>
              <a:t>Band Offset of 0.44 </a:t>
            </a:r>
            <a:r>
              <a:rPr lang="en-US" dirty="0" err="1" smtClean="0"/>
              <a:t>eV</a:t>
            </a:r>
            <a:endParaRPr lang="en-US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3803377" y="6469200"/>
            <a:ext cx="2123099" cy="36933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Displacement, </a:t>
            </a:r>
            <a:r>
              <a:rPr lang="en-US" dirty="0" err="1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484062" y="1733809"/>
            <a:ext cx="1779491" cy="36933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LaAlO</a:t>
            </a:r>
            <a:r>
              <a:rPr lang="en-US" baseline="-25000" dirty="0" smtClean="0"/>
              <a:t>3</a:t>
            </a:r>
            <a:r>
              <a:rPr lang="en-US" dirty="0" smtClean="0"/>
              <a:t>-</a:t>
            </a:r>
            <a:r>
              <a:rPr lang="en-US" dirty="0" smtClean="0"/>
              <a:t>SrTi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695</TotalTime>
  <Words>847</Words>
  <Application>Microsoft Macintosh PowerPoint</Application>
  <PresentationFormat>On-screen Show (4:3)</PresentationFormat>
  <Paragraphs>203</Paragraphs>
  <Slides>13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Concourse</vt:lpstr>
      <vt:lpstr>Equation</vt:lpstr>
      <vt:lpstr>Microsoft Equation</vt:lpstr>
      <vt:lpstr>First-Principle Calculations of   Oxide Perovskite Semiconductors</vt:lpstr>
      <vt:lpstr>Introduction</vt:lpstr>
      <vt:lpstr>Methods</vt:lpstr>
      <vt:lpstr>Methods</vt:lpstr>
      <vt:lpstr>Results I</vt:lpstr>
      <vt:lpstr>Results II</vt:lpstr>
      <vt:lpstr>Results III</vt:lpstr>
      <vt:lpstr>Results IV</vt:lpstr>
      <vt:lpstr>Results VI</vt:lpstr>
      <vt:lpstr>Results VII</vt:lpstr>
      <vt:lpstr>Summary and Conclusions</vt:lpstr>
      <vt:lpstr>Acknowledgements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Principal Calculations of   Oxide Perovskite Semiconductors</dc:title>
  <dc:creator>David-Alexander Robinson</dc:creator>
  <cp:lastModifiedBy>David-Alexander Robinson</cp:lastModifiedBy>
  <cp:revision>46</cp:revision>
  <dcterms:created xsi:type="dcterms:W3CDTF">2011-08-19T21:46:03Z</dcterms:created>
  <dcterms:modified xsi:type="dcterms:W3CDTF">2011-08-20T01:07:34Z</dcterms:modified>
</cp:coreProperties>
</file>