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6" r:id="rId3"/>
    <p:sldId id="259" r:id="rId4"/>
    <p:sldId id="265" r:id="rId5"/>
    <p:sldId id="381" r:id="rId6"/>
    <p:sldId id="387" r:id="rId7"/>
    <p:sldId id="382" r:id="rId8"/>
    <p:sldId id="383" r:id="rId9"/>
    <p:sldId id="384" r:id="rId10"/>
    <p:sldId id="360" r:id="rId11"/>
    <p:sldId id="368" r:id="rId12"/>
    <p:sldId id="367" r:id="rId13"/>
    <p:sldId id="267" r:id="rId14"/>
    <p:sldId id="352" r:id="rId15"/>
    <p:sldId id="341" r:id="rId16"/>
    <p:sldId id="357" r:id="rId17"/>
    <p:sldId id="358" r:id="rId18"/>
    <p:sldId id="333" r:id="rId19"/>
    <p:sldId id="353" r:id="rId20"/>
    <p:sldId id="334" r:id="rId21"/>
    <p:sldId id="320" r:id="rId22"/>
    <p:sldId id="375" r:id="rId23"/>
    <p:sldId id="376" r:id="rId24"/>
    <p:sldId id="377" r:id="rId25"/>
    <p:sldId id="378" r:id="rId26"/>
    <p:sldId id="379" r:id="rId27"/>
    <p:sldId id="348" r:id="rId28"/>
    <p:sldId id="388" r:id="rId29"/>
    <p:sldId id="389" r:id="rId30"/>
    <p:sldId id="339" r:id="rId31"/>
    <p:sldId id="390" r:id="rId32"/>
    <p:sldId id="310" r:id="rId33"/>
    <p:sldId id="336" r:id="rId34"/>
    <p:sldId id="260" r:id="rId35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89D"/>
    <a:srgbClr val="A01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2334" autoAdjust="0"/>
  </p:normalViewPr>
  <p:slideViewPr>
    <p:cSldViewPr snapToGrid="0" showGuides="1">
      <p:cViewPr varScale="1">
        <p:scale>
          <a:sx n="73" d="100"/>
          <a:sy n="73" d="100"/>
        </p:scale>
        <p:origin x="8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notesViewPr>
    <p:cSldViewPr snapToGrid="0" snapToObjects="1">
      <p:cViewPr varScale="1">
        <p:scale>
          <a:sx n="83" d="100"/>
          <a:sy n="83" d="100"/>
        </p:scale>
        <p:origin x="-3264" y="-120"/>
      </p:cViewPr>
      <p:guideLst>
        <p:guide orient="horz" pos="2880"/>
        <p:guide pos="2160"/>
        <p:guide orient="horz" pos="2932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E8051-B3AF-4E22-9CC9-5293326E6F8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F99D83-AAFF-4703-8A5A-20D086BF7EBD}">
      <dgm:prSet phldrT="[Text]"/>
      <dgm:spPr/>
      <dgm:t>
        <a:bodyPr/>
        <a:lstStyle/>
        <a:p>
          <a:r>
            <a:rPr lang="en-US" dirty="0" smtClean="0"/>
            <a:t>Contents</a:t>
          </a:r>
          <a:endParaRPr lang="en-US" dirty="0"/>
        </a:p>
      </dgm:t>
    </dgm:pt>
    <dgm:pt modelId="{CC6CB522-AEF1-4513-A9D8-6B67239A7DFF}" type="parTrans" cxnId="{623A77E0-694E-49FD-9232-A1F68FE57572}">
      <dgm:prSet/>
      <dgm:spPr/>
      <dgm:t>
        <a:bodyPr/>
        <a:lstStyle/>
        <a:p>
          <a:endParaRPr lang="en-US"/>
        </a:p>
      </dgm:t>
    </dgm:pt>
    <dgm:pt modelId="{A90FCF42-6808-4B68-9559-1B56CDFD2F29}" type="sibTrans" cxnId="{623A77E0-694E-49FD-9232-A1F68FE57572}">
      <dgm:prSet/>
      <dgm:spPr/>
      <dgm:t>
        <a:bodyPr/>
        <a:lstStyle/>
        <a:p>
          <a:endParaRPr lang="en-US"/>
        </a:p>
      </dgm:t>
    </dgm:pt>
    <dgm:pt modelId="{1293945C-5AEC-4659-928E-BCA51EC34C32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MY" dirty="0" smtClean="0"/>
            <a:t>Standard Bezier curves and its fairness metric</a:t>
          </a:r>
          <a:endParaRPr lang="en-US" dirty="0"/>
        </a:p>
      </dgm:t>
    </dgm:pt>
    <dgm:pt modelId="{8F99BDF0-61BD-4EE9-946D-97C7C951C745}" type="parTrans" cxnId="{363C6AE8-AF76-42A7-B5B3-89981C3F51D9}">
      <dgm:prSet/>
      <dgm:spPr/>
      <dgm:t>
        <a:bodyPr/>
        <a:lstStyle/>
        <a:p>
          <a:endParaRPr lang="en-US"/>
        </a:p>
      </dgm:t>
    </dgm:pt>
    <dgm:pt modelId="{4BD288D2-9263-4774-8BC5-80851AEAD825}" type="sibTrans" cxnId="{363C6AE8-AF76-42A7-B5B3-89981C3F51D9}">
      <dgm:prSet/>
      <dgm:spPr/>
      <dgm:t>
        <a:bodyPr/>
        <a:lstStyle/>
        <a:p>
          <a:endParaRPr lang="en-US"/>
        </a:p>
      </dgm:t>
    </dgm:pt>
    <dgm:pt modelId="{0AE8949B-CFD9-4AD3-AB23-E6AB49235CF9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MY" dirty="0" smtClean="0"/>
            <a:t>A family of high quality curves: </a:t>
          </a:r>
          <a:r>
            <a:rPr lang="en-GB" dirty="0" smtClean="0"/>
            <a:t>Log Aesthetic Curves</a:t>
          </a:r>
          <a:r>
            <a:rPr lang="en-MY" dirty="0" smtClean="0"/>
            <a:t> </a:t>
          </a:r>
          <a:endParaRPr lang="en-US" dirty="0"/>
        </a:p>
      </dgm:t>
    </dgm:pt>
    <dgm:pt modelId="{E1DA7244-1E8E-457E-9FEA-6DD176D8E1C0}" type="parTrans" cxnId="{78B743C5-A85C-43E8-A39D-09307308F770}">
      <dgm:prSet/>
      <dgm:spPr/>
      <dgm:t>
        <a:bodyPr/>
        <a:lstStyle/>
        <a:p>
          <a:endParaRPr lang="en-US"/>
        </a:p>
      </dgm:t>
    </dgm:pt>
    <dgm:pt modelId="{0D92B342-01F4-4DB0-9F58-A9F5E383698C}" type="sibTrans" cxnId="{78B743C5-A85C-43E8-A39D-09307308F770}">
      <dgm:prSet/>
      <dgm:spPr/>
      <dgm:t>
        <a:bodyPr/>
        <a:lstStyle/>
        <a:p>
          <a:endParaRPr lang="en-US"/>
        </a:p>
      </dgm:t>
    </dgm:pt>
    <dgm:pt modelId="{8677E8F5-18D9-471D-A052-38E1AF04A9EB}">
      <dgm:prSet phldrT="[Text]"/>
      <dgm:spPr/>
      <dgm:t>
        <a:bodyPr/>
        <a:lstStyle/>
        <a:p>
          <a:r>
            <a:rPr lang="en-MY" dirty="0" smtClean="0"/>
            <a:t>3. Approximation methods with  curvature error measures</a:t>
          </a:r>
          <a:endParaRPr lang="en-US" dirty="0"/>
        </a:p>
      </dgm:t>
    </dgm:pt>
    <dgm:pt modelId="{3524193F-FA19-49B6-9A04-2CFBDEEE6F97}" type="parTrans" cxnId="{9F3695B5-C745-4D62-96B9-32880CC46591}">
      <dgm:prSet/>
      <dgm:spPr/>
      <dgm:t>
        <a:bodyPr/>
        <a:lstStyle/>
        <a:p>
          <a:endParaRPr lang="en-US"/>
        </a:p>
      </dgm:t>
    </dgm:pt>
    <dgm:pt modelId="{60ADD1C4-C4CB-499A-914A-EA3A1B2F5695}" type="sibTrans" cxnId="{9F3695B5-C745-4D62-96B9-32880CC46591}">
      <dgm:prSet/>
      <dgm:spPr/>
      <dgm:t>
        <a:bodyPr/>
        <a:lstStyle/>
        <a:p>
          <a:endParaRPr lang="en-US"/>
        </a:p>
      </dgm:t>
    </dgm:pt>
    <dgm:pt modelId="{867992F6-A535-43E9-84EE-FC91ABCCAAF9}">
      <dgm:prSet phldrT="[Text]"/>
      <dgm:spPr/>
      <dgm:t>
        <a:bodyPr/>
        <a:lstStyle/>
        <a:p>
          <a:r>
            <a:rPr lang="en-US" dirty="0" smtClean="0"/>
            <a:t>4. </a:t>
          </a:r>
          <a:r>
            <a:rPr lang="en-MY" dirty="0" smtClean="0"/>
            <a:t>Results and Discussion</a:t>
          </a:r>
          <a:endParaRPr lang="en-US" dirty="0"/>
        </a:p>
      </dgm:t>
    </dgm:pt>
    <dgm:pt modelId="{FF31DA6A-CFB3-4E62-ACEB-E3503A81D43D}" type="parTrans" cxnId="{8EAA9D88-7EDA-46E5-A8B1-78D942FC90F6}">
      <dgm:prSet/>
      <dgm:spPr/>
      <dgm:t>
        <a:bodyPr/>
        <a:lstStyle/>
        <a:p>
          <a:endParaRPr lang="en-US"/>
        </a:p>
      </dgm:t>
    </dgm:pt>
    <dgm:pt modelId="{A2A9C463-688A-44B5-BBCA-D82D243EC262}" type="sibTrans" cxnId="{8EAA9D88-7EDA-46E5-A8B1-78D942FC90F6}">
      <dgm:prSet/>
      <dgm:spPr/>
      <dgm:t>
        <a:bodyPr/>
        <a:lstStyle/>
        <a:p>
          <a:endParaRPr lang="en-US"/>
        </a:p>
      </dgm:t>
    </dgm:pt>
    <dgm:pt modelId="{85FDDCDE-8F3C-4128-8B28-DBAE3B6904F7}">
      <dgm:prSet phldrT="[Text]"/>
      <dgm:spPr/>
      <dgm:t>
        <a:bodyPr/>
        <a:lstStyle/>
        <a:p>
          <a:r>
            <a:rPr lang="en-US" dirty="0" smtClean="0"/>
            <a:t>5. </a:t>
          </a:r>
          <a:r>
            <a:rPr lang="en-MY" dirty="0" smtClean="0"/>
            <a:t>Conclusion &amp; Future work</a:t>
          </a:r>
          <a:endParaRPr lang="en-US" dirty="0"/>
        </a:p>
      </dgm:t>
    </dgm:pt>
    <dgm:pt modelId="{7EF368AD-4EEF-438D-A44A-5860E4BCF9C5}" type="parTrans" cxnId="{1B3FEFB8-3B22-49BF-99D7-248BCC04B234}">
      <dgm:prSet/>
      <dgm:spPr/>
      <dgm:t>
        <a:bodyPr/>
        <a:lstStyle/>
        <a:p>
          <a:endParaRPr lang="en-US"/>
        </a:p>
      </dgm:t>
    </dgm:pt>
    <dgm:pt modelId="{8D185D38-7266-4CCC-A2FD-77A255C93D2A}" type="sibTrans" cxnId="{1B3FEFB8-3B22-49BF-99D7-248BCC04B234}">
      <dgm:prSet/>
      <dgm:spPr/>
      <dgm:t>
        <a:bodyPr/>
        <a:lstStyle/>
        <a:p>
          <a:endParaRPr lang="en-US"/>
        </a:p>
      </dgm:t>
    </dgm:pt>
    <dgm:pt modelId="{0E9F6D89-6C36-4B4B-9981-FB4F757BF04C}" type="pres">
      <dgm:prSet presAssocID="{F00E8051-B3AF-4E22-9CC9-5293326E6F8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EB284D-EC6C-4D77-BF2A-71B685D09397}" type="pres">
      <dgm:prSet presAssocID="{98F99D83-AAFF-4703-8A5A-20D086BF7EBD}" presName="thickLine" presStyleLbl="alignNode1" presStyleIdx="0" presStyleCnt="1"/>
      <dgm:spPr/>
    </dgm:pt>
    <dgm:pt modelId="{C279F799-1578-4C80-9531-462C091F4686}" type="pres">
      <dgm:prSet presAssocID="{98F99D83-AAFF-4703-8A5A-20D086BF7EBD}" presName="horz1" presStyleCnt="0"/>
      <dgm:spPr/>
    </dgm:pt>
    <dgm:pt modelId="{67F3351D-FDBE-4A66-819F-C7DC2EF1C6DB}" type="pres">
      <dgm:prSet presAssocID="{98F99D83-AAFF-4703-8A5A-20D086BF7EBD}" presName="tx1" presStyleLbl="revTx" presStyleIdx="0" presStyleCnt="6" custScaleX="108929"/>
      <dgm:spPr/>
      <dgm:t>
        <a:bodyPr/>
        <a:lstStyle/>
        <a:p>
          <a:endParaRPr lang="en-US"/>
        </a:p>
      </dgm:t>
    </dgm:pt>
    <dgm:pt modelId="{B61E781F-A961-47B7-892F-15C888AA7534}" type="pres">
      <dgm:prSet presAssocID="{98F99D83-AAFF-4703-8A5A-20D086BF7EBD}" presName="vert1" presStyleCnt="0"/>
      <dgm:spPr/>
    </dgm:pt>
    <dgm:pt modelId="{ADA56A3C-5469-425E-BD2A-5C4A9AF2DD52}" type="pres">
      <dgm:prSet presAssocID="{1293945C-5AEC-4659-928E-BCA51EC34C32}" presName="vertSpace2a" presStyleCnt="0"/>
      <dgm:spPr/>
    </dgm:pt>
    <dgm:pt modelId="{421B7899-9119-4D15-B1C9-45D935B12852}" type="pres">
      <dgm:prSet presAssocID="{1293945C-5AEC-4659-928E-BCA51EC34C32}" presName="horz2" presStyleCnt="0"/>
      <dgm:spPr/>
    </dgm:pt>
    <dgm:pt modelId="{3EE8FE95-FBF0-4226-8710-D2E9AE4886B7}" type="pres">
      <dgm:prSet presAssocID="{1293945C-5AEC-4659-928E-BCA51EC34C32}" presName="horzSpace2" presStyleCnt="0"/>
      <dgm:spPr/>
    </dgm:pt>
    <dgm:pt modelId="{8045381A-E1A0-41CB-B335-057EB149B90F}" type="pres">
      <dgm:prSet presAssocID="{1293945C-5AEC-4659-928E-BCA51EC34C32}" presName="tx2" presStyleLbl="revTx" presStyleIdx="1" presStyleCnt="6"/>
      <dgm:spPr/>
      <dgm:t>
        <a:bodyPr/>
        <a:lstStyle/>
        <a:p>
          <a:endParaRPr lang="en-US"/>
        </a:p>
      </dgm:t>
    </dgm:pt>
    <dgm:pt modelId="{00045780-CB1F-40AF-8BE0-844DCC4C5943}" type="pres">
      <dgm:prSet presAssocID="{1293945C-5AEC-4659-928E-BCA51EC34C32}" presName="vert2" presStyleCnt="0"/>
      <dgm:spPr/>
    </dgm:pt>
    <dgm:pt modelId="{405FE2B9-16BF-49CA-A0A0-A54F2E2F088C}" type="pres">
      <dgm:prSet presAssocID="{1293945C-5AEC-4659-928E-BCA51EC34C32}" presName="thinLine2b" presStyleLbl="callout" presStyleIdx="0" presStyleCnt="5"/>
      <dgm:spPr/>
    </dgm:pt>
    <dgm:pt modelId="{6DCBE8FE-EC2E-4F22-9B4F-1D4E61A705CD}" type="pres">
      <dgm:prSet presAssocID="{1293945C-5AEC-4659-928E-BCA51EC34C32}" presName="vertSpace2b" presStyleCnt="0"/>
      <dgm:spPr/>
    </dgm:pt>
    <dgm:pt modelId="{0B955F6D-3D5E-405A-A145-8DF1DE1012F7}" type="pres">
      <dgm:prSet presAssocID="{0AE8949B-CFD9-4AD3-AB23-E6AB49235CF9}" presName="horz2" presStyleCnt="0"/>
      <dgm:spPr/>
    </dgm:pt>
    <dgm:pt modelId="{B3163CC0-6464-4E2E-AAD3-FB74B5E3FC00}" type="pres">
      <dgm:prSet presAssocID="{0AE8949B-CFD9-4AD3-AB23-E6AB49235CF9}" presName="horzSpace2" presStyleCnt="0"/>
      <dgm:spPr/>
    </dgm:pt>
    <dgm:pt modelId="{08163440-9F45-405F-9B9D-AACBD1479D7E}" type="pres">
      <dgm:prSet presAssocID="{0AE8949B-CFD9-4AD3-AB23-E6AB49235CF9}" presName="tx2" presStyleLbl="revTx" presStyleIdx="2" presStyleCnt="6"/>
      <dgm:spPr/>
      <dgm:t>
        <a:bodyPr/>
        <a:lstStyle/>
        <a:p>
          <a:endParaRPr lang="en-US"/>
        </a:p>
      </dgm:t>
    </dgm:pt>
    <dgm:pt modelId="{3D19D1AC-DCFF-4A19-AA4F-56968D92FFA9}" type="pres">
      <dgm:prSet presAssocID="{0AE8949B-CFD9-4AD3-AB23-E6AB49235CF9}" presName="vert2" presStyleCnt="0"/>
      <dgm:spPr/>
    </dgm:pt>
    <dgm:pt modelId="{77E9153F-A3A6-470D-8C26-8ADAA0BD0EDC}" type="pres">
      <dgm:prSet presAssocID="{0AE8949B-CFD9-4AD3-AB23-E6AB49235CF9}" presName="thinLine2b" presStyleLbl="callout" presStyleIdx="1" presStyleCnt="5"/>
      <dgm:spPr/>
    </dgm:pt>
    <dgm:pt modelId="{8060A0B7-33AD-4160-AD09-7249FF842D30}" type="pres">
      <dgm:prSet presAssocID="{0AE8949B-CFD9-4AD3-AB23-E6AB49235CF9}" presName="vertSpace2b" presStyleCnt="0"/>
      <dgm:spPr/>
    </dgm:pt>
    <dgm:pt modelId="{1E7B2CD2-3074-448A-BDDC-96A4ED2A0F27}" type="pres">
      <dgm:prSet presAssocID="{8677E8F5-18D9-471D-A052-38E1AF04A9EB}" presName="horz2" presStyleCnt="0"/>
      <dgm:spPr/>
    </dgm:pt>
    <dgm:pt modelId="{7C7BFF1B-8E37-4A11-ADE2-47DB72F535B8}" type="pres">
      <dgm:prSet presAssocID="{8677E8F5-18D9-471D-A052-38E1AF04A9EB}" presName="horzSpace2" presStyleCnt="0"/>
      <dgm:spPr/>
    </dgm:pt>
    <dgm:pt modelId="{9D9BAA14-B3D3-478B-A2E3-588C760DA70E}" type="pres">
      <dgm:prSet presAssocID="{8677E8F5-18D9-471D-A052-38E1AF04A9EB}" presName="tx2" presStyleLbl="revTx" presStyleIdx="3" presStyleCnt="6"/>
      <dgm:spPr/>
      <dgm:t>
        <a:bodyPr/>
        <a:lstStyle/>
        <a:p>
          <a:endParaRPr lang="en-US"/>
        </a:p>
      </dgm:t>
    </dgm:pt>
    <dgm:pt modelId="{8A01D312-F1A7-421A-9650-87D4B6FCDC25}" type="pres">
      <dgm:prSet presAssocID="{8677E8F5-18D9-471D-A052-38E1AF04A9EB}" presName="vert2" presStyleCnt="0"/>
      <dgm:spPr/>
    </dgm:pt>
    <dgm:pt modelId="{A246A663-911A-4FE7-A5FB-DCB532ADDCEA}" type="pres">
      <dgm:prSet presAssocID="{8677E8F5-18D9-471D-A052-38E1AF04A9EB}" presName="thinLine2b" presStyleLbl="callout" presStyleIdx="2" presStyleCnt="5"/>
      <dgm:spPr/>
    </dgm:pt>
    <dgm:pt modelId="{34575E34-C35A-4333-9749-B9D6C5A18E76}" type="pres">
      <dgm:prSet presAssocID="{8677E8F5-18D9-471D-A052-38E1AF04A9EB}" presName="vertSpace2b" presStyleCnt="0"/>
      <dgm:spPr/>
    </dgm:pt>
    <dgm:pt modelId="{F6AEA64A-4250-4F11-9C40-8EC1DB2A13FD}" type="pres">
      <dgm:prSet presAssocID="{867992F6-A535-43E9-84EE-FC91ABCCAAF9}" presName="horz2" presStyleCnt="0"/>
      <dgm:spPr/>
    </dgm:pt>
    <dgm:pt modelId="{868F1263-4A5F-4A1C-905E-9A5C65357549}" type="pres">
      <dgm:prSet presAssocID="{867992F6-A535-43E9-84EE-FC91ABCCAAF9}" presName="horzSpace2" presStyleCnt="0"/>
      <dgm:spPr/>
    </dgm:pt>
    <dgm:pt modelId="{0BF1B6C4-159E-4C04-9930-4C15FFD6AE47}" type="pres">
      <dgm:prSet presAssocID="{867992F6-A535-43E9-84EE-FC91ABCCAAF9}" presName="tx2" presStyleLbl="revTx" presStyleIdx="4" presStyleCnt="6"/>
      <dgm:spPr/>
      <dgm:t>
        <a:bodyPr/>
        <a:lstStyle/>
        <a:p>
          <a:endParaRPr lang="en-US"/>
        </a:p>
      </dgm:t>
    </dgm:pt>
    <dgm:pt modelId="{9EFC7D84-2BC8-4F5C-9573-8DA98582A6C5}" type="pres">
      <dgm:prSet presAssocID="{867992F6-A535-43E9-84EE-FC91ABCCAAF9}" presName="vert2" presStyleCnt="0"/>
      <dgm:spPr/>
    </dgm:pt>
    <dgm:pt modelId="{2316C5AA-C6DC-4178-84F2-F980484FDA0B}" type="pres">
      <dgm:prSet presAssocID="{867992F6-A535-43E9-84EE-FC91ABCCAAF9}" presName="thinLine2b" presStyleLbl="callout" presStyleIdx="3" presStyleCnt="5"/>
      <dgm:spPr/>
    </dgm:pt>
    <dgm:pt modelId="{257EDA0C-97B8-481B-B0D2-9BB3FB6B9BFC}" type="pres">
      <dgm:prSet presAssocID="{867992F6-A535-43E9-84EE-FC91ABCCAAF9}" presName="vertSpace2b" presStyleCnt="0"/>
      <dgm:spPr/>
    </dgm:pt>
    <dgm:pt modelId="{E260159F-1443-4949-A424-91532C1EE3EA}" type="pres">
      <dgm:prSet presAssocID="{85FDDCDE-8F3C-4128-8B28-DBAE3B6904F7}" presName="horz2" presStyleCnt="0"/>
      <dgm:spPr/>
    </dgm:pt>
    <dgm:pt modelId="{A75D32E4-DB4F-44A1-AC8F-DB4021053890}" type="pres">
      <dgm:prSet presAssocID="{85FDDCDE-8F3C-4128-8B28-DBAE3B6904F7}" presName="horzSpace2" presStyleCnt="0"/>
      <dgm:spPr/>
    </dgm:pt>
    <dgm:pt modelId="{6AE91F90-9CF8-463A-8145-2B42BE791B13}" type="pres">
      <dgm:prSet presAssocID="{85FDDCDE-8F3C-4128-8B28-DBAE3B6904F7}" presName="tx2" presStyleLbl="revTx" presStyleIdx="5" presStyleCnt="6"/>
      <dgm:spPr/>
      <dgm:t>
        <a:bodyPr/>
        <a:lstStyle/>
        <a:p>
          <a:endParaRPr lang="en-US"/>
        </a:p>
      </dgm:t>
    </dgm:pt>
    <dgm:pt modelId="{04A99527-5FF1-4393-878C-AFD7CF45964E}" type="pres">
      <dgm:prSet presAssocID="{85FDDCDE-8F3C-4128-8B28-DBAE3B6904F7}" presName="vert2" presStyleCnt="0"/>
      <dgm:spPr/>
    </dgm:pt>
    <dgm:pt modelId="{9D0906FB-4D14-4B67-B52C-94211BE61AF6}" type="pres">
      <dgm:prSet presAssocID="{85FDDCDE-8F3C-4128-8B28-DBAE3B6904F7}" presName="thinLine2b" presStyleLbl="callout" presStyleIdx="4" presStyleCnt="5"/>
      <dgm:spPr/>
    </dgm:pt>
    <dgm:pt modelId="{8928423C-5A49-4875-9AD2-61D578277D61}" type="pres">
      <dgm:prSet presAssocID="{85FDDCDE-8F3C-4128-8B28-DBAE3B6904F7}" presName="vertSpace2b" presStyleCnt="0"/>
      <dgm:spPr/>
    </dgm:pt>
  </dgm:ptLst>
  <dgm:cxnLst>
    <dgm:cxn modelId="{28438B5D-E478-43E8-BF82-880AF4D735F1}" type="presOf" srcId="{1293945C-5AEC-4659-928E-BCA51EC34C32}" destId="{8045381A-E1A0-41CB-B335-057EB149B90F}" srcOrd="0" destOrd="0" presId="urn:microsoft.com/office/officeart/2008/layout/LinedList"/>
    <dgm:cxn modelId="{1B3FEFB8-3B22-49BF-99D7-248BCC04B234}" srcId="{98F99D83-AAFF-4703-8A5A-20D086BF7EBD}" destId="{85FDDCDE-8F3C-4128-8B28-DBAE3B6904F7}" srcOrd="4" destOrd="0" parTransId="{7EF368AD-4EEF-438D-A44A-5860E4BCF9C5}" sibTransId="{8D185D38-7266-4CCC-A2FD-77A255C93D2A}"/>
    <dgm:cxn modelId="{363C6AE8-AF76-42A7-B5B3-89981C3F51D9}" srcId="{98F99D83-AAFF-4703-8A5A-20D086BF7EBD}" destId="{1293945C-5AEC-4659-928E-BCA51EC34C32}" srcOrd="0" destOrd="0" parTransId="{8F99BDF0-61BD-4EE9-946D-97C7C951C745}" sibTransId="{4BD288D2-9263-4774-8BC5-80851AEAD825}"/>
    <dgm:cxn modelId="{78B743C5-A85C-43E8-A39D-09307308F770}" srcId="{98F99D83-AAFF-4703-8A5A-20D086BF7EBD}" destId="{0AE8949B-CFD9-4AD3-AB23-E6AB49235CF9}" srcOrd="1" destOrd="0" parTransId="{E1DA7244-1E8E-457E-9FEA-6DD176D8E1C0}" sibTransId="{0D92B342-01F4-4DB0-9F58-A9F5E383698C}"/>
    <dgm:cxn modelId="{8EAA9D88-7EDA-46E5-A8B1-78D942FC90F6}" srcId="{98F99D83-AAFF-4703-8A5A-20D086BF7EBD}" destId="{867992F6-A535-43E9-84EE-FC91ABCCAAF9}" srcOrd="3" destOrd="0" parTransId="{FF31DA6A-CFB3-4E62-ACEB-E3503A81D43D}" sibTransId="{A2A9C463-688A-44B5-BBCA-D82D243EC262}"/>
    <dgm:cxn modelId="{83CB489C-9729-4E59-BCB2-B944A55AB009}" type="presOf" srcId="{0AE8949B-CFD9-4AD3-AB23-E6AB49235CF9}" destId="{08163440-9F45-405F-9B9D-AACBD1479D7E}" srcOrd="0" destOrd="0" presId="urn:microsoft.com/office/officeart/2008/layout/LinedList"/>
    <dgm:cxn modelId="{4F9C9284-06EC-4729-B8D7-1F606B479561}" type="presOf" srcId="{98F99D83-AAFF-4703-8A5A-20D086BF7EBD}" destId="{67F3351D-FDBE-4A66-819F-C7DC2EF1C6DB}" srcOrd="0" destOrd="0" presId="urn:microsoft.com/office/officeart/2008/layout/LinedList"/>
    <dgm:cxn modelId="{A327FDAD-6B00-42CE-AC5A-A22E826057AA}" type="presOf" srcId="{85FDDCDE-8F3C-4128-8B28-DBAE3B6904F7}" destId="{6AE91F90-9CF8-463A-8145-2B42BE791B13}" srcOrd="0" destOrd="0" presId="urn:microsoft.com/office/officeart/2008/layout/LinedList"/>
    <dgm:cxn modelId="{600E24C4-3AED-4B24-9038-5AAC0409EDEB}" type="presOf" srcId="{F00E8051-B3AF-4E22-9CC9-5293326E6F86}" destId="{0E9F6D89-6C36-4B4B-9981-FB4F757BF04C}" srcOrd="0" destOrd="0" presId="urn:microsoft.com/office/officeart/2008/layout/LinedList"/>
    <dgm:cxn modelId="{623A77E0-694E-49FD-9232-A1F68FE57572}" srcId="{F00E8051-B3AF-4E22-9CC9-5293326E6F86}" destId="{98F99D83-AAFF-4703-8A5A-20D086BF7EBD}" srcOrd="0" destOrd="0" parTransId="{CC6CB522-AEF1-4513-A9D8-6B67239A7DFF}" sibTransId="{A90FCF42-6808-4B68-9559-1B56CDFD2F29}"/>
    <dgm:cxn modelId="{E3DC6ACF-BA8D-458D-B1FD-793BFC5129B1}" type="presOf" srcId="{867992F6-A535-43E9-84EE-FC91ABCCAAF9}" destId="{0BF1B6C4-159E-4C04-9930-4C15FFD6AE47}" srcOrd="0" destOrd="0" presId="urn:microsoft.com/office/officeart/2008/layout/LinedList"/>
    <dgm:cxn modelId="{E99BBDB9-63B0-4F85-B6D8-58A7CDE2F5E0}" type="presOf" srcId="{8677E8F5-18D9-471D-A052-38E1AF04A9EB}" destId="{9D9BAA14-B3D3-478B-A2E3-588C760DA70E}" srcOrd="0" destOrd="0" presId="urn:microsoft.com/office/officeart/2008/layout/LinedList"/>
    <dgm:cxn modelId="{9F3695B5-C745-4D62-96B9-32880CC46591}" srcId="{98F99D83-AAFF-4703-8A5A-20D086BF7EBD}" destId="{8677E8F5-18D9-471D-A052-38E1AF04A9EB}" srcOrd="2" destOrd="0" parTransId="{3524193F-FA19-49B6-9A04-2CFBDEEE6F97}" sibTransId="{60ADD1C4-C4CB-499A-914A-EA3A1B2F5695}"/>
    <dgm:cxn modelId="{FE5F5BF3-6007-44BF-AFEA-CF516A04A230}" type="presParOf" srcId="{0E9F6D89-6C36-4B4B-9981-FB4F757BF04C}" destId="{D3EB284D-EC6C-4D77-BF2A-71B685D09397}" srcOrd="0" destOrd="0" presId="urn:microsoft.com/office/officeart/2008/layout/LinedList"/>
    <dgm:cxn modelId="{E5F4A3D1-995E-4FCD-B14A-5913B415F69D}" type="presParOf" srcId="{0E9F6D89-6C36-4B4B-9981-FB4F757BF04C}" destId="{C279F799-1578-4C80-9531-462C091F4686}" srcOrd="1" destOrd="0" presId="urn:microsoft.com/office/officeart/2008/layout/LinedList"/>
    <dgm:cxn modelId="{272FF5E9-A2B4-45FF-A7AB-E986D85CFF4B}" type="presParOf" srcId="{C279F799-1578-4C80-9531-462C091F4686}" destId="{67F3351D-FDBE-4A66-819F-C7DC2EF1C6DB}" srcOrd="0" destOrd="0" presId="urn:microsoft.com/office/officeart/2008/layout/LinedList"/>
    <dgm:cxn modelId="{13BFA54B-128F-4F6D-A590-4D1F3784E69A}" type="presParOf" srcId="{C279F799-1578-4C80-9531-462C091F4686}" destId="{B61E781F-A961-47B7-892F-15C888AA7534}" srcOrd="1" destOrd="0" presId="urn:microsoft.com/office/officeart/2008/layout/LinedList"/>
    <dgm:cxn modelId="{2B3CEB69-81E1-4581-98B7-D580C3B01D8D}" type="presParOf" srcId="{B61E781F-A961-47B7-892F-15C888AA7534}" destId="{ADA56A3C-5469-425E-BD2A-5C4A9AF2DD52}" srcOrd="0" destOrd="0" presId="urn:microsoft.com/office/officeart/2008/layout/LinedList"/>
    <dgm:cxn modelId="{1170267F-FC72-4669-A9A9-D603171CCC51}" type="presParOf" srcId="{B61E781F-A961-47B7-892F-15C888AA7534}" destId="{421B7899-9119-4D15-B1C9-45D935B12852}" srcOrd="1" destOrd="0" presId="urn:microsoft.com/office/officeart/2008/layout/LinedList"/>
    <dgm:cxn modelId="{CC20BA16-5AD1-4F3A-A1BA-FC51C95F7B91}" type="presParOf" srcId="{421B7899-9119-4D15-B1C9-45D935B12852}" destId="{3EE8FE95-FBF0-4226-8710-D2E9AE4886B7}" srcOrd="0" destOrd="0" presId="urn:microsoft.com/office/officeart/2008/layout/LinedList"/>
    <dgm:cxn modelId="{7F12478E-06F6-497F-8357-1A022576D1F7}" type="presParOf" srcId="{421B7899-9119-4D15-B1C9-45D935B12852}" destId="{8045381A-E1A0-41CB-B335-057EB149B90F}" srcOrd="1" destOrd="0" presId="urn:microsoft.com/office/officeart/2008/layout/LinedList"/>
    <dgm:cxn modelId="{F048E406-5EDF-475A-9192-3D283C6A3F35}" type="presParOf" srcId="{421B7899-9119-4D15-B1C9-45D935B12852}" destId="{00045780-CB1F-40AF-8BE0-844DCC4C5943}" srcOrd="2" destOrd="0" presId="urn:microsoft.com/office/officeart/2008/layout/LinedList"/>
    <dgm:cxn modelId="{5D42A31B-DA33-4B63-8F35-280305F4BA2B}" type="presParOf" srcId="{B61E781F-A961-47B7-892F-15C888AA7534}" destId="{405FE2B9-16BF-49CA-A0A0-A54F2E2F088C}" srcOrd="2" destOrd="0" presId="urn:microsoft.com/office/officeart/2008/layout/LinedList"/>
    <dgm:cxn modelId="{CCF2089F-8D13-4E92-A4C8-192D7CBD613C}" type="presParOf" srcId="{B61E781F-A961-47B7-892F-15C888AA7534}" destId="{6DCBE8FE-EC2E-4F22-9B4F-1D4E61A705CD}" srcOrd="3" destOrd="0" presId="urn:microsoft.com/office/officeart/2008/layout/LinedList"/>
    <dgm:cxn modelId="{254F895B-D4ED-4D9D-9F99-558E4D63B69D}" type="presParOf" srcId="{B61E781F-A961-47B7-892F-15C888AA7534}" destId="{0B955F6D-3D5E-405A-A145-8DF1DE1012F7}" srcOrd="4" destOrd="0" presId="urn:microsoft.com/office/officeart/2008/layout/LinedList"/>
    <dgm:cxn modelId="{9A8CC75E-6690-4CF4-9478-C31AAF88D46D}" type="presParOf" srcId="{0B955F6D-3D5E-405A-A145-8DF1DE1012F7}" destId="{B3163CC0-6464-4E2E-AAD3-FB74B5E3FC00}" srcOrd="0" destOrd="0" presId="urn:microsoft.com/office/officeart/2008/layout/LinedList"/>
    <dgm:cxn modelId="{DCAEE1DA-A095-4446-B040-4531E2B007E5}" type="presParOf" srcId="{0B955F6D-3D5E-405A-A145-8DF1DE1012F7}" destId="{08163440-9F45-405F-9B9D-AACBD1479D7E}" srcOrd="1" destOrd="0" presId="urn:microsoft.com/office/officeart/2008/layout/LinedList"/>
    <dgm:cxn modelId="{4F23C1F9-C0D3-48D7-BFE0-60CACAAD1F2E}" type="presParOf" srcId="{0B955F6D-3D5E-405A-A145-8DF1DE1012F7}" destId="{3D19D1AC-DCFF-4A19-AA4F-56968D92FFA9}" srcOrd="2" destOrd="0" presId="urn:microsoft.com/office/officeart/2008/layout/LinedList"/>
    <dgm:cxn modelId="{8E95EC20-2974-45A6-B8E1-24839E12E337}" type="presParOf" srcId="{B61E781F-A961-47B7-892F-15C888AA7534}" destId="{77E9153F-A3A6-470D-8C26-8ADAA0BD0EDC}" srcOrd="5" destOrd="0" presId="urn:microsoft.com/office/officeart/2008/layout/LinedList"/>
    <dgm:cxn modelId="{84988683-CB0E-4F04-B6A9-D2C0DA213CF4}" type="presParOf" srcId="{B61E781F-A961-47B7-892F-15C888AA7534}" destId="{8060A0B7-33AD-4160-AD09-7249FF842D30}" srcOrd="6" destOrd="0" presId="urn:microsoft.com/office/officeart/2008/layout/LinedList"/>
    <dgm:cxn modelId="{1377ABE0-C955-4DCA-BAD2-745CFB3260B8}" type="presParOf" srcId="{B61E781F-A961-47B7-892F-15C888AA7534}" destId="{1E7B2CD2-3074-448A-BDDC-96A4ED2A0F27}" srcOrd="7" destOrd="0" presId="urn:microsoft.com/office/officeart/2008/layout/LinedList"/>
    <dgm:cxn modelId="{06B4EB21-5163-46D8-ABB5-CD34AA5166A2}" type="presParOf" srcId="{1E7B2CD2-3074-448A-BDDC-96A4ED2A0F27}" destId="{7C7BFF1B-8E37-4A11-ADE2-47DB72F535B8}" srcOrd="0" destOrd="0" presId="urn:microsoft.com/office/officeart/2008/layout/LinedList"/>
    <dgm:cxn modelId="{76C27401-9CDE-4723-9795-60973B704281}" type="presParOf" srcId="{1E7B2CD2-3074-448A-BDDC-96A4ED2A0F27}" destId="{9D9BAA14-B3D3-478B-A2E3-588C760DA70E}" srcOrd="1" destOrd="0" presId="urn:microsoft.com/office/officeart/2008/layout/LinedList"/>
    <dgm:cxn modelId="{7B9E3BF8-23CB-4E74-901E-508399BF5E8C}" type="presParOf" srcId="{1E7B2CD2-3074-448A-BDDC-96A4ED2A0F27}" destId="{8A01D312-F1A7-421A-9650-87D4B6FCDC25}" srcOrd="2" destOrd="0" presId="urn:microsoft.com/office/officeart/2008/layout/LinedList"/>
    <dgm:cxn modelId="{1AAB1875-C09E-4B80-BD75-20EF1B676B63}" type="presParOf" srcId="{B61E781F-A961-47B7-892F-15C888AA7534}" destId="{A246A663-911A-4FE7-A5FB-DCB532ADDCEA}" srcOrd="8" destOrd="0" presId="urn:microsoft.com/office/officeart/2008/layout/LinedList"/>
    <dgm:cxn modelId="{8C44843B-9886-4AF1-BB94-42FFF77CAA08}" type="presParOf" srcId="{B61E781F-A961-47B7-892F-15C888AA7534}" destId="{34575E34-C35A-4333-9749-B9D6C5A18E76}" srcOrd="9" destOrd="0" presId="urn:microsoft.com/office/officeart/2008/layout/LinedList"/>
    <dgm:cxn modelId="{8F6B6A2B-4036-47A3-BF9A-06F35700473B}" type="presParOf" srcId="{B61E781F-A961-47B7-892F-15C888AA7534}" destId="{F6AEA64A-4250-4F11-9C40-8EC1DB2A13FD}" srcOrd="10" destOrd="0" presId="urn:microsoft.com/office/officeart/2008/layout/LinedList"/>
    <dgm:cxn modelId="{4357098C-505B-4DEB-A810-1BA149C9A4FD}" type="presParOf" srcId="{F6AEA64A-4250-4F11-9C40-8EC1DB2A13FD}" destId="{868F1263-4A5F-4A1C-905E-9A5C65357549}" srcOrd="0" destOrd="0" presId="urn:microsoft.com/office/officeart/2008/layout/LinedList"/>
    <dgm:cxn modelId="{999E1D2A-E7C9-4EB6-8DBF-436E69D7CCD6}" type="presParOf" srcId="{F6AEA64A-4250-4F11-9C40-8EC1DB2A13FD}" destId="{0BF1B6C4-159E-4C04-9930-4C15FFD6AE47}" srcOrd="1" destOrd="0" presId="urn:microsoft.com/office/officeart/2008/layout/LinedList"/>
    <dgm:cxn modelId="{189E1019-E564-49F7-9FA8-4AB890A5BEE7}" type="presParOf" srcId="{F6AEA64A-4250-4F11-9C40-8EC1DB2A13FD}" destId="{9EFC7D84-2BC8-4F5C-9573-8DA98582A6C5}" srcOrd="2" destOrd="0" presId="urn:microsoft.com/office/officeart/2008/layout/LinedList"/>
    <dgm:cxn modelId="{605ABDF9-8333-4E93-BD26-D324575A2D3F}" type="presParOf" srcId="{B61E781F-A961-47B7-892F-15C888AA7534}" destId="{2316C5AA-C6DC-4178-84F2-F980484FDA0B}" srcOrd="11" destOrd="0" presId="urn:microsoft.com/office/officeart/2008/layout/LinedList"/>
    <dgm:cxn modelId="{10DAA9A7-0984-4F59-90D7-37DD11226EE0}" type="presParOf" srcId="{B61E781F-A961-47B7-892F-15C888AA7534}" destId="{257EDA0C-97B8-481B-B0D2-9BB3FB6B9BFC}" srcOrd="12" destOrd="0" presId="urn:microsoft.com/office/officeart/2008/layout/LinedList"/>
    <dgm:cxn modelId="{9D0BAEDC-3609-4E0A-806D-208F541A4708}" type="presParOf" srcId="{B61E781F-A961-47B7-892F-15C888AA7534}" destId="{E260159F-1443-4949-A424-91532C1EE3EA}" srcOrd="13" destOrd="0" presId="urn:microsoft.com/office/officeart/2008/layout/LinedList"/>
    <dgm:cxn modelId="{39E762E4-2060-4FBF-A360-D6AC46E095C6}" type="presParOf" srcId="{E260159F-1443-4949-A424-91532C1EE3EA}" destId="{A75D32E4-DB4F-44A1-AC8F-DB4021053890}" srcOrd="0" destOrd="0" presId="urn:microsoft.com/office/officeart/2008/layout/LinedList"/>
    <dgm:cxn modelId="{0DBD34C0-3A94-4CB6-8B53-0412B7969078}" type="presParOf" srcId="{E260159F-1443-4949-A424-91532C1EE3EA}" destId="{6AE91F90-9CF8-463A-8145-2B42BE791B13}" srcOrd="1" destOrd="0" presId="urn:microsoft.com/office/officeart/2008/layout/LinedList"/>
    <dgm:cxn modelId="{26E0E97D-306C-482D-AB8E-374D5A7674DB}" type="presParOf" srcId="{E260159F-1443-4949-A424-91532C1EE3EA}" destId="{04A99527-5FF1-4393-878C-AFD7CF45964E}" srcOrd="2" destOrd="0" presId="urn:microsoft.com/office/officeart/2008/layout/LinedList"/>
    <dgm:cxn modelId="{49E597AE-FF59-45D1-9001-BC3F6AA020C7}" type="presParOf" srcId="{B61E781F-A961-47B7-892F-15C888AA7534}" destId="{9D0906FB-4D14-4B67-B52C-94211BE61AF6}" srcOrd="14" destOrd="0" presId="urn:microsoft.com/office/officeart/2008/layout/LinedList"/>
    <dgm:cxn modelId="{E501F960-ABB7-4BD0-8695-DBFAD9F1DE52}" type="presParOf" srcId="{B61E781F-A961-47B7-892F-15C888AA7534}" destId="{8928423C-5A49-4875-9AD2-61D578277D6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B284D-EC6C-4D77-BF2A-71B685D09397}">
      <dsp:nvSpPr>
        <dsp:cNvPr id="0" name=""/>
        <dsp:cNvSpPr/>
      </dsp:nvSpPr>
      <dsp:spPr>
        <a:xfrm>
          <a:off x="0" y="0"/>
          <a:ext cx="10959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351D-FDBE-4A66-819F-C7DC2EF1C6DB}">
      <dsp:nvSpPr>
        <dsp:cNvPr id="0" name=""/>
        <dsp:cNvSpPr/>
      </dsp:nvSpPr>
      <dsp:spPr>
        <a:xfrm>
          <a:off x="0" y="0"/>
          <a:ext cx="2345695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Contents</a:t>
          </a:r>
          <a:endParaRPr lang="en-US" sz="4300" kern="1200" dirty="0"/>
        </a:p>
      </dsp:txBody>
      <dsp:txXfrm>
        <a:off x="0" y="0"/>
        <a:ext cx="2345695" cy="5418667"/>
      </dsp:txXfrm>
    </dsp:sp>
    <dsp:sp modelId="{8045381A-E1A0-41CB-B335-057EB149B90F}">
      <dsp:nvSpPr>
        <dsp:cNvPr id="0" name=""/>
        <dsp:cNvSpPr/>
      </dsp:nvSpPr>
      <dsp:spPr>
        <a:xfrm>
          <a:off x="2507201" y="51064"/>
          <a:ext cx="8452162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 </a:t>
          </a:r>
          <a:r>
            <a:rPr lang="en-MY" sz="2800" kern="1200" dirty="0" smtClean="0"/>
            <a:t>Standard Bezier curves and its fairness metric</a:t>
          </a:r>
          <a:endParaRPr lang="en-US" sz="2800" kern="1200" dirty="0"/>
        </a:p>
      </dsp:txBody>
      <dsp:txXfrm>
        <a:off x="2507201" y="51064"/>
        <a:ext cx="8452162" cy="1021291"/>
      </dsp:txXfrm>
    </dsp:sp>
    <dsp:sp modelId="{405FE2B9-16BF-49CA-A0A0-A54F2E2F088C}">
      <dsp:nvSpPr>
        <dsp:cNvPr id="0" name=""/>
        <dsp:cNvSpPr/>
      </dsp:nvSpPr>
      <dsp:spPr>
        <a:xfrm>
          <a:off x="2345695" y="1072356"/>
          <a:ext cx="8613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63440-9F45-405F-9B9D-AACBD1479D7E}">
      <dsp:nvSpPr>
        <dsp:cNvPr id="0" name=""/>
        <dsp:cNvSpPr/>
      </dsp:nvSpPr>
      <dsp:spPr>
        <a:xfrm>
          <a:off x="2507201" y="1123420"/>
          <a:ext cx="8452162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2. </a:t>
          </a:r>
          <a:r>
            <a:rPr lang="en-MY" sz="2800" kern="1200" dirty="0" smtClean="0"/>
            <a:t>A family of high quality curves: </a:t>
          </a:r>
          <a:r>
            <a:rPr lang="en-GB" sz="2800" kern="1200" dirty="0" smtClean="0"/>
            <a:t>Log Aesthetic Curves</a:t>
          </a:r>
          <a:r>
            <a:rPr lang="en-MY" sz="2800" kern="1200" dirty="0" smtClean="0"/>
            <a:t> </a:t>
          </a:r>
          <a:endParaRPr lang="en-US" sz="2800" kern="1200" dirty="0"/>
        </a:p>
      </dsp:txBody>
      <dsp:txXfrm>
        <a:off x="2507201" y="1123420"/>
        <a:ext cx="8452162" cy="1021291"/>
      </dsp:txXfrm>
    </dsp:sp>
    <dsp:sp modelId="{77E9153F-A3A6-470D-8C26-8ADAA0BD0EDC}">
      <dsp:nvSpPr>
        <dsp:cNvPr id="0" name=""/>
        <dsp:cNvSpPr/>
      </dsp:nvSpPr>
      <dsp:spPr>
        <a:xfrm>
          <a:off x="2345695" y="2144712"/>
          <a:ext cx="8613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BAA14-B3D3-478B-A2E3-588C760DA70E}">
      <dsp:nvSpPr>
        <dsp:cNvPr id="0" name=""/>
        <dsp:cNvSpPr/>
      </dsp:nvSpPr>
      <dsp:spPr>
        <a:xfrm>
          <a:off x="2507201" y="2195777"/>
          <a:ext cx="8452162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smtClean="0"/>
            <a:t>3. Approximation methods with  curvature error measures</a:t>
          </a:r>
          <a:endParaRPr lang="en-US" sz="2800" kern="1200" dirty="0"/>
        </a:p>
      </dsp:txBody>
      <dsp:txXfrm>
        <a:off x="2507201" y="2195777"/>
        <a:ext cx="8452162" cy="1021291"/>
      </dsp:txXfrm>
    </dsp:sp>
    <dsp:sp modelId="{A246A663-911A-4FE7-A5FB-DCB532ADDCEA}">
      <dsp:nvSpPr>
        <dsp:cNvPr id="0" name=""/>
        <dsp:cNvSpPr/>
      </dsp:nvSpPr>
      <dsp:spPr>
        <a:xfrm>
          <a:off x="2345695" y="3217068"/>
          <a:ext cx="8613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1B6C4-159E-4C04-9930-4C15FFD6AE47}">
      <dsp:nvSpPr>
        <dsp:cNvPr id="0" name=""/>
        <dsp:cNvSpPr/>
      </dsp:nvSpPr>
      <dsp:spPr>
        <a:xfrm>
          <a:off x="2507201" y="3268133"/>
          <a:ext cx="8452162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4. </a:t>
          </a:r>
          <a:r>
            <a:rPr lang="en-MY" sz="2800" kern="1200" dirty="0" smtClean="0"/>
            <a:t>Results and Discussion</a:t>
          </a:r>
          <a:endParaRPr lang="en-US" sz="2800" kern="1200" dirty="0"/>
        </a:p>
      </dsp:txBody>
      <dsp:txXfrm>
        <a:off x="2507201" y="3268133"/>
        <a:ext cx="8452162" cy="1021291"/>
      </dsp:txXfrm>
    </dsp:sp>
    <dsp:sp modelId="{2316C5AA-C6DC-4178-84F2-F980484FDA0B}">
      <dsp:nvSpPr>
        <dsp:cNvPr id="0" name=""/>
        <dsp:cNvSpPr/>
      </dsp:nvSpPr>
      <dsp:spPr>
        <a:xfrm>
          <a:off x="2345695" y="4289425"/>
          <a:ext cx="8613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91F90-9CF8-463A-8145-2B42BE791B13}">
      <dsp:nvSpPr>
        <dsp:cNvPr id="0" name=""/>
        <dsp:cNvSpPr/>
      </dsp:nvSpPr>
      <dsp:spPr>
        <a:xfrm>
          <a:off x="2507201" y="4340489"/>
          <a:ext cx="8452162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5. </a:t>
          </a:r>
          <a:r>
            <a:rPr lang="en-MY" sz="2800" kern="1200" dirty="0" smtClean="0"/>
            <a:t>Conclusion &amp; Future work</a:t>
          </a:r>
          <a:endParaRPr lang="en-US" sz="2800" kern="1200" dirty="0"/>
        </a:p>
      </dsp:txBody>
      <dsp:txXfrm>
        <a:off x="2507201" y="4340489"/>
        <a:ext cx="8452162" cy="1021291"/>
      </dsp:txXfrm>
    </dsp:sp>
    <dsp:sp modelId="{9D0906FB-4D14-4B67-B52C-94211BE61AF6}">
      <dsp:nvSpPr>
        <dsp:cNvPr id="0" name=""/>
        <dsp:cNvSpPr/>
      </dsp:nvSpPr>
      <dsp:spPr>
        <a:xfrm>
          <a:off x="2345695" y="5361781"/>
          <a:ext cx="8613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F8FA5A3-BF08-4FDD-88A1-4DA9E6E0AE7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DB99CAB-B910-44FA-84F7-ED74D5731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0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8169E0C-F5EC-4651-BC30-978A06AB525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530E286-2031-45DC-8B69-493606137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E286-2031-45DC-8B69-493606137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E286-2031-45DC-8B69-493606137C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E286-2031-45DC-8B69-493606137C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E286-2031-45DC-8B69-493606137C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8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34974">
                  <a:defRPr/>
                </a:pPr>
                <a:r>
                  <a:rPr lang="en-US" dirty="0" smtClean="0"/>
                  <a:t>1.</a:t>
                </a:r>
                <a:r>
                  <a:rPr lang="en-US" baseline="0" dirty="0" smtClean="0"/>
                  <a:t> </a:t>
                </a:r>
                <a:r>
                  <a:rPr lang="en-US" dirty="0"/>
                  <a:t> for , where  is the total length of the </a:t>
                </a:r>
                <a:r>
                  <a:rPr lang="en-US" dirty="0" smtClean="0"/>
                  <a:t>curve and a(t) is arc length.</a:t>
                </a:r>
              </a:p>
              <a:p>
                <a:pPr defTabSz="934974">
                  <a:defRPr/>
                </a:pPr>
                <a:r>
                  <a:rPr lang="en-US" dirty="0" smtClean="0"/>
                  <a:t>2</a:t>
                </a:r>
                <a:r>
                  <a:rPr lang="en-US" b="1" dirty="0" smtClean="0"/>
                  <a:t>.</a:t>
                </a:r>
                <a:r>
                  <a:rPr lang="en-US" b="1" baseline="0" dirty="0" smtClean="0"/>
                  <a:t> </a:t>
                </a:r>
                <a:r>
                  <a:rPr lang="en-US" b="1" dirty="0" smtClean="0"/>
                  <a:t> in</a:t>
                </a:r>
                <a:r>
                  <a:rPr lang="en-US" b="1" baseline="0" dirty="0" smtClean="0"/>
                  <a:t> our new error measure gained from interpolating curvature nodes while </a:t>
                </a:r>
                <a:r>
                  <a:rPr lang="en-US" b="1" dirty="0" smtClean="0"/>
                  <a:t> in Cross and Cripps measure obtained from</a:t>
                </a:r>
                <a:r>
                  <a:rPr lang="en-US" b="1" baseline="0" dirty="0" smtClean="0"/>
                  <a:t>  </a:t>
                </a:r>
                <a:r>
                  <a:rPr lang="en-GB" b="1" dirty="0"/>
                  <a:t>the traditionally formidable size of computations method . 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/>
                  </a:rPr>
                  <a:t>〖</a:t>
                </a:r>
                <a:r>
                  <a:rPr lang="en-US" i="0">
                    <a:latin typeface="Cambria Math"/>
                  </a:rPr>
                  <a:t>𝑉(𝑎</a:t>
                </a:r>
                <a:r>
                  <a:rPr lang="en-US" i="0" smtClean="0">
                    <a:latin typeface="Cambria Math"/>
                  </a:rPr>
                  <a:t>〗^(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 smtClean="0">
                    <a:latin typeface="Cambria Math"/>
                  </a:rPr>
                  <a:t>)</a:t>
                </a:r>
                <a:r>
                  <a:rPr lang="en-US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(𝑠))</a:t>
                </a:r>
                <a:r>
                  <a:rPr lang="en-US" dirty="0"/>
                  <a:t> for </a:t>
                </a:r>
                <a:r>
                  <a:rPr lang="en-US" i="0">
                    <a:latin typeface="Cambria Math"/>
                  </a:rPr>
                  <a:t>𝑠∈[0,𝑆_𝑉]</a:t>
                </a:r>
                <a:r>
                  <a:rPr lang="en-US" dirty="0"/>
                  <a:t>, where </a:t>
                </a:r>
                <a:r>
                  <a:rPr lang="en-US" i="0">
                    <a:latin typeface="Cambria Math"/>
                  </a:rPr>
                  <a:t>𝑆_𝑉</a:t>
                </a:r>
                <a:r>
                  <a:rPr lang="en-US" dirty="0"/>
                  <a:t> is the total length of the </a:t>
                </a:r>
                <a:r>
                  <a:rPr lang="en-US" dirty="0" smtClean="0"/>
                  <a:t>curve and a(t) is arc length.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E286-2031-45DC-8B69-493606137C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/>
                  </a:rPr>
                  <a:t>〖</a:t>
                </a:r>
                <a:r>
                  <a:rPr lang="en-US" i="0">
                    <a:latin typeface="Cambria Math"/>
                  </a:rPr>
                  <a:t>𝑉(𝑎</a:t>
                </a:r>
                <a:r>
                  <a:rPr lang="en-US" i="0" smtClean="0">
                    <a:latin typeface="Cambria Math"/>
                  </a:rPr>
                  <a:t>〗^(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 smtClean="0">
                    <a:latin typeface="Cambria Math"/>
                  </a:rPr>
                  <a:t>)</a:t>
                </a:r>
                <a:r>
                  <a:rPr lang="en-US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(𝑠))</a:t>
                </a:r>
                <a:r>
                  <a:rPr lang="en-US" dirty="0"/>
                  <a:t> for </a:t>
                </a:r>
                <a:r>
                  <a:rPr lang="en-US" i="0">
                    <a:latin typeface="Cambria Math"/>
                  </a:rPr>
                  <a:t>𝑠∈[0,𝑆_𝑉]</a:t>
                </a:r>
                <a:r>
                  <a:rPr lang="en-US" dirty="0"/>
                  <a:t>, where </a:t>
                </a:r>
                <a:r>
                  <a:rPr lang="en-US" i="0">
                    <a:latin typeface="Cambria Math"/>
                  </a:rPr>
                  <a:t>𝑆_𝑉</a:t>
                </a:r>
                <a:r>
                  <a:rPr lang="en-US" dirty="0"/>
                  <a:t> is the total length of the </a:t>
                </a:r>
                <a:r>
                  <a:rPr lang="en-US" dirty="0" smtClean="0"/>
                  <a:t>curve and a(t) is arc length.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E286-2031-45DC-8B69-493606137C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8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/>
                  </a:rPr>
                  <a:t>〖</a:t>
                </a:r>
                <a:r>
                  <a:rPr lang="en-US" i="0">
                    <a:latin typeface="Cambria Math"/>
                  </a:rPr>
                  <a:t>𝑉(𝑎</a:t>
                </a:r>
                <a:r>
                  <a:rPr lang="en-US" i="0" smtClean="0">
                    <a:latin typeface="Cambria Math"/>
                  </a:rPr>
                  <a:t>〗^(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 smtClean="0">
                    <a:latin typeface="Cambria Math"/>
                  </a:rPr>
                  <a:t>)</a:t>
                </a:r>
                <a:r>
                  <a:rPr lang="en-US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(𝑠))</a:t>
                </a:r>
                <a:r>
                  <a:rPr lang="en-US" dirty="0"/>
                  <a:t> for </a:t>
                </a:r>
                <a:r>
                  <a:rPr lang="en-US" i="0">
                    <a:latin typeface="Cambria Math"/>
                  </a:rPr>
                  <a:t>𝑠∈[0,𝑆_𝑉]</a:t>
                </a:r>
                <a:r>
                  <a:rPr lang="en-US" dirty="0"/>
                  <a:t>, where </a:t>
                </a:r>
                <a:r>
                  <a:rPr lang="en-US" i="0">
                    <a:latin typeface="Cambria Math"/>
                  </a:rPr>
                  <a:t>𝑆_𝑉</a:t>
                </a:r>
                <a:r>
                  <a:rPr lang="en-US" dirty="0"/>
                  <a:t> is the total length of the </a:t>
                </a:r>
                <a:r>
                  <a:rPr lang="en-US" dirty="0" smtClean="0"/>
                  <a:t>curve and a(t) is arc length.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E286-2031-45DC-8B69-493606137C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9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/>
                  </a:rPr>
                  <a:t>〖</a:t>
                </a:r>
                <a:r>
                  <a:rPr lang="en-US" i="0">
                    <a:latin typeface="Cambria Math"/>
                  </a:rPr>
                  <a:t>𝑉(𝑎</a:t>
                </a:r>
                <a:r>
                  <a:rPr lang="en-US" i="0" smtClean="0">
                    <a:latin typeface="Cambria Math"/>
                  </a:rPr>
                  <a:t>〗^(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 smtClean="0">
                    <a:latin typeface="Cambria Math"/>
                  </a:rPr>
                  <a:t>)</a:t>
                </a:r>
                <a:r>
                  <a:rPr lang="en-US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(𝑠))</a:t>
                </a:r>
                <a:r>
                  <a:rPr lang="en-US" dirty="0"/>
                  <a:t> for </a:t>
                </a:r>
                <a:r>
                  <a:rPr lang="en-US" i="0">
                    <a:latin typeface="Cambria Math"/>
                  </a:rPr>
                  <a:t>𝑠∈[0,𝑆_𝑉]</a:t>
                </a:r>
                <a:r>
                  <a:rPr lang="en-US" dirty="0"/>
                  <a:t>, where </a:t>
                </a:r>
                <a:r>
                  <a:rPr lang="en-US" i="0">
                    <a:latin typeface="Cambria Math"/>
                  </a:rPr>
                  <a:t>𝑆_𝑉</a:t>
                </a:r>
                <a:r>
                  <a:rPr lang="en-US" dirty="0"/>
                  <a:t> is the total length of the </a:t>
                </a:r>
                <a:r>
                  <a:rPr lang="en-US" dirty="0" smtClean="0"/>
                  <a:t>curve and a(t) is arc length.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0E286-2031-45DC-8B69-493606137C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51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13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657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3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402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644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058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08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784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007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927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45B9-31AB-4BB6-8DA1-98E7507B33B5}" type="datetimeFigureOut">
              <a:rPr lang="en-MY" smtClean="0"/>
              <a:t>19/6/2018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24D5-EF2C-415B-8D7C-160207E1A6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686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emf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71.png"/><Relationship Id="rId3" Type="http://schemas.openxmlformats.org/officeDocument/2006/relationships/image" Target="../media/image2.jpg"/><Relationship Id="rId7" Type="http://schemas.openxmlformats.org/officeDocument/2006/relationships/image" Target="../media/image63.wmf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wmf"/><Relationship Id="rId11" Type="http://schemas.openxmlformats.org/officeDocument/2006/relationships/image" Target="../media/image67.png"/><Relationship Id="rId5" Type="http://schemas.openxmlformats.org/officeDocument/2006/relationships/image" Target="../media/image61.wmf"/><Relationship Id="rId10" Type="http://schemas.openxmlformats.org/officeDocument/2006/relationships/image" Target="../media/image66.png"/><Relationship Id="rId4" Type="http://schemas.openxmlformats.org/officeDocument/2006/relationships/image" Target="../media/image70.png"/><Relationship Id="rId9" Type="http://schemas.openxmlformats.org/officeDocument/2006/relationships/image" Target="../media/image65.png"/><Relationship Id="rId1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77.png"/><Relationship Id="rId3" Type="http://schemas.openxmlformats.org/officeDocument/2006/relationships/image" Target="../media/image2.jpg"/><Relationship Id="rId7" Type="http://schemas.openxmlformats.org/officeDocument/2006/relationships/image" Target="../media/image63.wmf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wmf"/><Relationship Id="rId11" Type="http://schemas.openxmlformats.org/officeDocument/2006/relationships/image" Target="../media/image75.png"/><Relationship Id="rId5" Type="http://schemas.openxmlformats.org/officeDocument/2006/relationships/image" Target="../media/image61.wmf"/><Relationship Id="rId10" Type="http://schemas.openxmlformats.org/officeDocument/2006/relationships/image" Target="../media/image74.png"/><Relationship Id="rId4" Type="http://schemas.openxmlformats.org/officeDocument/2006/relationships/image" Target="../media/image81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2.jpg"/><Relationship Id="rId7" Type="http://schemas.openxmlformats.org/officeDocument/2006/relationships/image" Target="../media/image6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wmf"/><Relationship Id="rId11" Type="http://schemas.openxmlformats.org/officeDocument/2006/relationships/image" Target="../media/image82.png"/><Relationship Id="rId5" Type="http://schemas.openxmlformats.org/officeDocument/2006/relationships/image" Target="../media/image61.wmf"/><Relationship Id="rId10" Type="http://schemas.openxmlformats.org/officeDocument/2006/relationships/image" Target="../media/image80.png"/><Relationship Id="rId4" Type="http://schemas.openxmlformats.org/officeDocument/2006/relationships/image" Target="../media/image88.png"/><Relationship Id="rId9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9886" y="2612571"/>
            <a:ext cx="8752114" cy="169273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GB" sz="3600" b="1" dirty="0" smtClean="0"/>
              <a:t>The Approximation of </a:t>
            </a:r>
            <a:br>
              <a:rPr lang="en-GB" sz="3600" b="1" dirty="0" smtClean="0"/>
            </a:br>
            <a:r>
              <a:rPr lang="en-GB" sz="3600" b="1" dirty="0" smtClean="0"/>
              <a:t>Generalized </a:t>
            </a:r>
            <a:r>
              <a:rPr lang="en-GB" sz="3600" b="1" dirty="0"/>
              <a:t>Log-aesthetic Curves 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with Quintic Bezier/</a:t>
            </a:r>
            <a:r>
              <a:rPr lang="en-GB" sz="3600" b="1" dirty="0" err="1" smtClean="0"/>
              <a:t>Trigo</a:t>
            </a:r>
            <a:r>
              <a:rPr lang="en-GB" sz="3600" b="1" dirty="0" smtClean="0"/>
              <a:t> Bezier </a:t>
            </a:r>
            <a:r>
              <a:rPr lang="en-GB" sz="3600" b="1" dirty="0"/>
              <a:t>Curves </a:t>
            </a:r>
            <a:endParaRPr lang="en-MY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32200" y="4800600"/>
            <a:ext cx="8394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/>
              <a:t>R.U. </a:t>
            </a:r>
            <a:r>
              <a:rPr lang="en-US" b="1" dirty="0" err="1"/>
              <a:t>Gobithaasan</a:t>
            </a:r>
            <a:r>
              <a:rPr lang="en-US" b="1" baseline="30000" dirty="0"/>
              <a:t> </a:t>
            </a:r>
            <a:r>
              <a:rPr lang="en-US" baseline="30000" dirty="0"/>
              <a:t>1, a</a:t>
            </a:r>
            <a:r>
              <a:rPr lang="en-US" dirty="0"/>
              <a:t> , </a:t>
            </a:r>
            <a:r>
              <a:rPr lang="en-US" dirty="0" err="1"/>
              <a:t>Diya</a:t>
            </a:r>
            <a:r>
              <a:rPr lang="en-US" dirty="0"/>
              <a:t>’ J. </a:t>
            </a:r>
            <a:r>
              <a:rPr lang="en-US" dirty="0" smtClean="0"/>
              <a:t>Albayari</a:t>
            </a:r>
            <a:r>
              <a:rPr lang="en-US" baseline="30000" dirty="0" smtClean="0"/>
              <a:t>1,b</a:t>
            </a:r>
            <a:r>
              <a:rPr lang="en-US" dirty="0" smtClean="0"/>
              <a:t> ,</a:t>
            </a:r>
            <a:r>
              <a:rPr lang="en-US" dirty="0" err="1" smtClean="0"/>
              <a:t>Kenjiro</a:t>
            </a:r>
            <a:r>
              <a:rPr lang="en-US" dirty="0" smtClean="0"/>
              <a:t> </a:t>
            </a:r>
            <a:r>
              <a:rPr lang="en-US" dirty="0"/>
              <a:t>T. Miura</a:t>
            </a:r>
            <a:r>
              <a:rPr lang="en-US" baseline="30000" dirty="0"/>
              <a:t> </a:t>
            </a:r>
            <a:r>
              <a:rPr lang="en-US" baseline="30000" dirty="0" smtClean="0"/>
              <a:t>2,c</a:t>
            </a:r>
          </a:p>
          <a:p>
            <a:pPr algn="ctr"/>
            <a:endParaRPr lang="en-US" dirty="0"/>
          </a:p>
          <a:p>
            <a:pPr algn="ctr"/>
            <a:r>
              <a:rPr lang="en-US" baseline="30000" dirty="0"/>
              <a:t>1</a:t>
            </a:r>
            <a:r>
              <a:rPr lang="en-US" i="1" dirty="0"/>
              <a:t> School of Informatics &amp; Applied Mathematics, University Malaysia </a:t>
            </a:r>
            <a:r>
              <a:rPr lang="en-US" i="1" dirty="0" smtClean="0"/>
              <a:t>Terengganu.</a:t>
            </a:r>
          </a:p>
          <a:p>
            <a:pPr algn="ctr"/>
            <a:r>
              <a:rPr lang="en-US" baseline="30000" dirty="0" smtClean="0"/>
              <a:t>2</a:t>
            </a:r>
            <a:r>
              <a:rPr lang="en-US" i="1" dirty="0" smtClean="0"/>
              <a:t> Shizuoka University, </a:t>
            </a:r>
            <a:r>
              <a:rPr lang="en-US" i="1" dirty="0"/>
              <a:t>Japan.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" y="696685"/>
            <a:ext cx="6562865" cy="4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ajuk 1"/>
          <p:cNvSpPr>
            <a:spLocks noGrp="1"/>
          </p:cNvSpPr>
          <p:nvPr>
            <p:ph type="title"/>
          </p:nvPr>
        </p:nvSpPr>
        <p:spPr>
          <a:xfrm>
            <a:off x="2719295" y="253132"/>
            <a:ext cx="3416517" cy="562074"/>
          </a:xfrm>
        </p:spPr>
        <p:txBody>
          <a:bodyPr>
            <a:normAutofit/>
          </a:bodyPr>
          <a:lstStyle/>
          <a:p>
            <a:pPr algn="l"/>
            <a:r>
              <a:rPr kumimoji="1" lang="en-GB" altLang="ja-JP" sz="2400" b="1" dirty="0" smtClean="0"/>
              <a:t>Aesthetic Curves</a:t>
            </a:r>
            <a:endParaRPr kumimoji="1" lang="ja-JP" altLang="en-US" sz="24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53" y="1024264"/>
            <a:ext cx="4533035" cy="12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53" y="2513616"/>
            <a:ext cx="2124256" cy="109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46" y="4592622"/>
            <a:ext cx="6519092" cy="156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22" y="1226267"/>
            <a:ext cx="6262377" cy="23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28" y="4077207"/>
            <a:ext cx="5888952" cy="110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juk 1"/>
          <p:cNvSpPr>
            <a:spLocks noGrp="1"/>
          </p:cNvSpPr>
          <p:nvPr>
            <p:ph type="title"/>
          </p:nvPr>
        </p:nvSpPr>
        <p:spPr>
          <a:xfrm>
            <a:off x="2008095" y="233566"/>
            <a:ext cx="8297048" cy="562074"/>
          </a:xfrm>
        </p:spPr>
        <p:txBody>
          <a:bodyPr>
            <a:noAutofit/>
          </a:bodyPr>
          <a:lstStyle/>
          <a:p>
            <a:pPr algn="l"/>
            <a:r>
              <a:rPr kumimoji="1" lang="en-GB" altLang="ja-JP" b="1" dirty="0" smtClean="0">
                <a:solidFill>
                  <a:srgbClr val="FF0000"/>
                </a:solidFill>
              </a:rPr>
              <a:t>Log</a:t>
            </a:r>
            <a:r>
              <a:rPr kumimoji="1" lang="en-GB" altLang="ja-JP" b="1" dirty="0" smtClean="0"/>
              <a:t>-Aesthetic Curves</a:t>
            </a:r>
            <a:endParaRPr kumimoji="1" lang="ja-JP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502064" y="5618128"/>
            <a:ext cx="535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</a:rPr>
              <a:t>Interpolating </a:t>
            </a:r>
            <a:r>
              <a:rPr lang="en-MY" b="1" dirty="0">
                <a:solidFill>
                  <a:srgbClr val="FF0000"/>
                </a:solidFill>
              </a:rPr>
              <a:t>Splines: Which is the fairest of them all</a:t>
            </a:r>
            <a:r>
              <a:rPr lang="en-MY" b="1" dirty="0" smtClean="0">
                <a:solidFill>
                  <a:srgbClr val="FF0000"/>
                </a:solidFill>
              </a:rPr>
              <a:t>? </a:t>
            </a:r>
          </a:p>
          <a:p>
            <a:r>
              <a:rPr lang="en-MY" dirty="0" err="1" smtClean="0"/>
              <a:t>Raph</a:t>
            </a:r>
            <a:r>
              <a:rPr lang="en-MY" dirty="0" smtClean="0"/>
              <a:t> </a:t>
            </a:r>
            <a:r>
              <a:rPr lang="en-MY" dirty="0" err="1" smtClean="0"/>
              <a:t>Levien</a:t>
            </a:r>
            <a:r>
              <a:rPr lang="en-MY" dirty="0" smtClean="0"/>
              <a:t> </a:t>
            </a:r>
            <a:r>
              <a:rPr lang="en-MY" dirty="0"/>
              <a:t>and </a:t>
            </a:r>
            <a:r>
              <a:rPr lang="en-MY" dirty="0" smtClean="0"/>
              <a:t> </a:t>
            </a:r>
            <a:r>
              <a:rPr lang="en-MY" dirty="0" err="1" smtClean="0"/>
              <a:t>Séquin</a:t>
            </a:r>
            <a:r>
              <a:rPr lang="en-MY" dirty="0" smtClean="0"/>
              <a:t> (2009)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7568499" y="1226267"/>
            <a:ext cx="49431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Extensionality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 smtClean="0"/>
              <a:t>Roundness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 smtClean="0"/>
              <a:t>Monotone Curvature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 smtClean="0"/>
              <a:t>Higher Order Vs Locality</a:t>
            </a:r>
          </a:p>
          <a:p>
            <a:endParaRPr lang="en-MY" sz="2800" dirty="0" smtClean="0"/>
          </a:p>
          <a:p>
            <a:r>
              <a:rPr lang="en-MY" sz="2800" dirty="0" smtClean="0"/>
              <a:t>Self affinity (curve generator)=</a:t>
            </a:r>
          </a:p>
          <a:p>
            <a:r>
              <a:rPr lang="en-MY" sz="2800" dirty="0" smtClean="0"/>
              <a:t> Extensionality +Two parameter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42453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famous spirals</a:t>
            </a:r>
            <a:endParaRPr lang="en-US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560663" y="1522842"/>
            <a:ext cx="5671548" cy="202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457200" indent="-457200" eaLnBrk="1" hangingPunct="1"/>
            <a:r>
              <a:rPr lang="en-US" altLang="ja-JP" sz="2800" dirty="0" err="1"/>
              <a:t>Clothoid</a:t>
            </a:r>
            <a:r>
              <a:rPr lang="en-US" altLang="ja-JP" sz="2800" dirty="0"/>
              <a:t> curve</a:t>
            </a:r>
            <a:r>
              <a:rPr lang="ja-JP" altLang="en-US" sz="2800" dirty="0"/>
              <a:t>　</a:t>
            </a:r>
            <a:r>
              <a:rPr lang="en-US" altLang="ja-JP" sz="2800" dirty="0"/>
              <a:t>α= -</a:t>
            </a:r>
            <a:r>
              <a:rPr lang="en-US" altLang="ja-JP" sz="2800" dirty="0" smtClean="0"/>
              <a:t>1</a:t>
            </a:r>
          </a:p>
          <a:p>
            <a:pPr marL="457200" indent="-457200" eaLnBrk="1" hangingPunct="1"/>
            <a:r>
              <a:rPr lang="en-US" altLang="ja-JP" sz="2800" dirty="0"/>
              <a:t>Nielsen’s spiral  α= </a:t>
            </a:r>
            <a:r>
              <a:rPr lang="en-US" altLang="ja-JP" sz="2800" dirty="0" smtClean="0"/>
              <a:t>0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Logarithmic </a:t>
            </a:r>
            <a:r>
              <a:rPr lang="en-US" altLang="ja-JP" sz="2800" dirty="0"/>
              <a:t>spiral</a:t>
            </a:r>
            <a:r>
              <a:rPr lang="ja-JP" altLang="en-US" sz="2800" dirty="0"/>
              <a:t>　</a:t>
            </a:r>
            <a:r>
              <a:rPr lang="en-US" altLang="ja-JP" sz="2800" dirty="0" smtClean="0"/>
              <a:t>α=1</a:t>
            </a:r>
            <a:endParaRPr lang="en-US" altLang="ja-JP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Circle </a:t>
            </a:r>
            <a:r>
              <a:rPr lang="en-US" altLang="ja-JP" sz="2800" dirty="0"/>
              <a:t>involute  α= </a:t>
            </a:r>
            <a:r>
              <a:rPr lang="en-US" altLang="ja-JP" sz="2800" dirty="0" smtClean="0"/>
              <a:t>2</a:t>
            </a:r>
            <a:endParaRPr lang="en-US" altLang="ja-JP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62727"/>
            <a:ext cx="5268057" cy="210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36" y="2536966"/>
            <a:ext cx="5719720" cy="189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53" y="4428633"/>
            <a:ext cx="4635503" cy="212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52" y="3709747"/>
            <a:ext cx="4749076" cy="273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4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08201" y="20737"/>
            <a:ext cx="9729123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Curves for Design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382006"/>
              </p:ext>
            </p:extLst>
          </p:nvPr>
        </p:nvGraphicFramePr>
        <p:xfrm>
          <a:off x="6052053" y="3638551"/>
          <a:ext cx="118032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" name="数式" r:id="rId4" imgW="114151" imgH="215619" progId="Equation.3">
                  <p:embed/>
                </p:oleObj>
              </mc:Choice>
              <mc:Fallback>
                <p:oleObj name="数式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053" y="3638551"/>
                        <a:ext cx="118032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871163" y="3039484"/>
            <a:ext cx="2742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1600" dirty="0" err="1" smtClean="0"/>
              <a:t>Bézier</a:t>
            </a:r>
            <a:r>
              <a:rPr lang="en-US" altLang="ja-JP" sz="1600" dirty="0" smtClean="0"/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B-spline</a:t>
            </a:r>
            <a:endParaRPr lang="en-US" altLang="ja-JP" sz="16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NURBS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ja-JP" sz="1600" dirty="0" smtClean="0"/>
          </a:p>
          <a:p>
            <a:pPr eaLnBrk="1" hangingPunct="1"/>
            <a:r>
              <a:rPr lang="ja-JP" altLang="en-US" dirty="0"/>
              <a:t>　</a:t>
            </a: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fairing process</a:t>
            </a:r>
            <a:r>
              <a:rPr lang="ja-JP" altLang="en-US" dirty="0"/>
              <a:t>　</a:t>
            </a:r>
            <a:endParaRPr lang="en-US" altLang="ja-JP" sz="1600" dirty="0"/>
          </a:p>
          <a:p>
            <a:pPr eaLnBrk="1" hangingPunct="1"/>
            <a:endParaRPr lang="en-US" altLang="ja-JP" sz="1600" dirty="0"/>
          </a:p>
        </p:txBody>
      </p:sp>
      <p:sp>
        <p:nvSpPr>
          <p:cNvPr id="15" name="円/楕円 1"/>
          <p:cNvSpPr/>
          <p:nvPr/>
        </p:nvSpPr>
        <p:spPr>
          <a:xfrm>
            <a:off x="1968500" y="1514252"/>
            <a:ext cx="5274003" cy="511256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7"/>
          <p:cNvSpPr/>
          <p:nvPr/>
        </p:nvSpPr>
        <p:spPr>
          <a:xfrm>
            <a:off x="6087603" y="1658268"/>
            <a:ext cx="5384995" cy="5032162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9900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833497" y="971142"/>
            <a:ext cx="363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CC6600"/>
                </a:solidFill>
              </a:rPr>
              <a:t> Quasi-Aesthetic curves</a:t>
            </a:r>
            <a:r>
              <a:rPr lang="ja-JP" altLang="en-US" dirty="0"/>
              <a:t>　</a:t>
            </a:r>
            <a:endParaRPr lang="en-US" altLang="ja-JP" sz="1600" dirty="0"/>
          </a:p>
          <a:p>
            <a:pPr eaLnBrk="1" hangingPunct="1"/>
            <a:endParaRPr lang="en-US" altLang="ja-JP" sz="1600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193905" y="3249465"/>
            <a:ext cx="26816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7030A0"/>
                </a:solidFill>
              </a:rPr>
              <a:t>Constrained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Bezier Spiral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1600" dirty="0" smtClean="0"/>
              <a:t>Class A </a:t>
            </a:r>
            <a:r>
              <a:rPr lang="en-US" altLang="ja-JP" sz="1600" dirty="0" err="1" smtClean="0"/>
              <a:t>Bézier</a:t>
            </a:r>
            <a:r>
              <a:rPr lang="en-US" altLang="ja-JP" sz="1600" dirty="0" smtClean="0"/>
              <a:t> </a:t>
            </a:r>
            <a:r>
              <a:rPr lang="ja-JP" altLang="en-US" dirty="0"/>
              <a:t>　</a:t>
            </a:r>
            <a:endParaRPr lang="en-US" altLang="ja-JP" sz="1600" dirty="0"/>
          </a:p>
          <a:p>
            <a:pPr eaLnBrk="1" hangingPunct="1"/>
            <a:endParaRPr lang="en-US" altLang="ja-JP" sz="1600" dirty="0"/>
          </a:p>
        </p:txBody>
      </p:sp>
      <p:sp>
        <p:nvSpPr>
          <p:cNvPr id="19" name="円/楕円 7"/>
          <p:cNvSpPr/>
          <p:nvPr/>
        </p:nvSpPr>
        <p:spPr>
          <a:xfrm>
            <a:off x="8099499" y="4017220"/>
            <a:ext cx="2412992" cy="2311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9900"/>
              </a:solidFill>
            </a:endParaRPr>
          </a:p>
        </p:txBody>
      </p:sp>
      <p:sp>
        <p:nvSpPr>
          <p:cNvPr id="20" name="Segi Empat Tepat 12"/>
          <p:cNvSpPr/>
          <p:nvPr/>
        </p:nvSpPr>
        <p:spPr>
          <a:xfrm>
            <a:off x="8344576" y="3561680"/>
            <a:ext cx="288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Log-aesthetic curve </a:t>
            </a:r>
            <a:endParaRPr lang="ja-JP" altLang="en-US" sz="2400" dirty="0"/>
          </a:p>
        </p:txBody>
      </p:sp>
      <p:sp>
        <p:nvSpPr>
          <p:cNvPr id="21" name="Segi Empat Tepat 13"/>
          <p:cNvSpPr/>
          <p:nvPr/>
        </p:nvSpPr>
        <p:spPr>
          <a:xfrm>
            <a:off x="8274557" y="4631668"/>
            <a:ext cx="2208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1600" dirty="0"/>
              <a:t>Logarithmic spiral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1600" dirty="0" err="1" smtClean="0"/>
              <a:t>Clothoid</a:t>
            </a:r>
            <a:r>
              <a:rPr lang="en-US" altLang="ja-JP" sz="1600" dirty="0" smtClean="0"/>
              <a:t>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1600" dirty="0" err="1" smtClean="0"/>
              <a:t>Neilsen’s</a:t>
            </a:r>
            <a:r>
              <a:rPr lang="en-GB" altLang="ja-JP" sz="1600" dirty="0" smtClean="0"/>
              <a:t> spiral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ja-JP" sz="1600" dirty="0" smtClean="0"/>
              <a:t>Circle involute</a:t>
            </a:r>
            <a:endParaRPr lang="en-US" altLang="ja-JP" sz="1600" dirty="0"/>
          </a:p>
        </p:txBody>
      </p:sp>
      <p:sp>
        <p:nvSpPr>
          <p:cNvPr id="22" name="Segi Empat Tepat 14"/>
          <p:cNvSpPr/>
          <p:nvPr/>
        </p:nvSpPr>
        <p:spPr>
          <a:xfrm>
            <a:off x="8008035" y="2074129"/>
            <a:ext cx="22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2000" b="1" dirty="0" smtClean="0"/>
              <a:t>GCS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2000" b="1" dirty="0" smtClean="0"/>
              <a:t>GLAC</a:t>
            </a:r>
            <a:endParaRPr lang="en-US" altLang="ja-JP" sz="2000" b="1" dirty="0"/>
          </a:p>
        </p:txBody>
      </p:sp>
      <p:sp>
        <p:nvSpPr>
          <p:cNvPr id="23" name="Segi Empat Tepat 15"/>
          <p:cNvSpPr/>
          <p:nvPr/>
        </p:nvSpPr>
        <p:spPr>
          <a:xfrm>
            <a:off x="3068709" y="2271612"/>
            <a:ext cx="3068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8000"/>
                </a:solidFill>
              </a:rPr>
              <a:t>Conventional Curves</a:t>
            </a:r>
          </a:p>
        </p:txBody>
      </p:sp>
    </p:spTree>
    <p:extLst>
      <p:ext uri="{BB962C8B-B14F-4D97-AF65-F5344CB8AC3E}">
        <p14:creationId xmlns:p14="http://schemas.microsoft.com/office/powerpoint/2010/main" val="6968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Arial Rounded MT Bold" charset="0"/>
              </a:rPr>
              <a:t>Drawing LACs with 3/4/6 control points</a:t>
            </a:r>
            <a:endParaRPr lang="en-US" sz="3200" dirty="0">
              <a:latin typeface="Calibri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87" y="1669592"/>
            <a:ext cx="2305144" cy="472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8597" y="2765826"/>
            <a:ext cx="3419262" cy="253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72" y="1399436"/>
            <a:ext cx="5836800" cy="190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72" y="3446808"/>
            <a:ext cx="5656786" cy="326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0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juk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490066"/>
          </a:xfrm>
        </p:spPr>
        <p:txBody>
          <a:bodyPr>
            <a:normAutofit/>
          </a:bodyPr>
          <a:lstStyle/>
          <a:p>
            <a:pPr algn="l"/>
            <a:r>
              <a:rPr kumimoji="1" lang="en-GB" altLang="ja-JP" sz="2400" b="1" dirty="0" smtClean="0"/>
              <a:t>LAC as plugin for Rhino 3D</a:t>
            </a:r>
            <a:endParaRPr kumimoji="1" lang="ja-JP" altLang="en-US" sz="2400" b="1" dirty="0"/>
          </a:p>
        </p:txBody>
      </p:sp>
      <p:pic>
        <p:nvPicPr>
          <p:cNvPr id="6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0" y="2481873"/>
            <a:ext cx="11020604" cy="37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http://www.3dprintcomo.com/wp-content/uploads/2014/08/Rhin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420" y="166313"/>
            <a:ext cx="2451061" cy="224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3" y="978239"/>
            <a:ext cx="11378162" cy="33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juk 1"/>
          <p:cNvSpPr txBox="1">
            <a:spLocks/>
          </p:cNvSpPr>
          <p:nvPr/>
        </p:nvSpPr>
        <p:spPr>
          <a:xfrm>
            <a:off x="143339" y="116632"/>
            <a:ext cx="12048661" cy="5620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GB" altLang="ja-JP" sz="2400" b="1" dirty="0" smtClean="0"/>
              <a:t>House Design by </a:t>
            </a:r>
            <a:r>
              <a:rPr lang="en-US" altLang="ja-JP" sz="2400" b="1" dirty="0" smtClean="0"/>
              <a:t>Prof. </a:t>
            </a:r>
            <a:r>
              <a:rPr lang="en-US" altLang="ja-JP" sz="2400" b="1" dirty="0" err="1" smtClean="0"/>
              <a:t>Toshitomo</a:t>
            </a:r>
            <a:r>
              <a:rPr lang="en-US" altLang="ja-JP" sz="2400" b="1" dirty="0" smtClean="0"/>
              <a:t> Suzuki ( </a:t>
            </a:r>
            <a:r>
              <a:rPr lang="en-US" altLang="ja-JP" sz="2400" b="1" dirty="0" err="1" smtClean="0"/>
              <a:t>Mukogawa</a:t>
            </a:r>
            <a:r>
              <a:rPr lang="en-US" altLang="ja-JP" sz="2400" b="1" dirty="0" smtClean="0"/>
              <a:t> Women's Uni.)</a:t>
            </a:r>
            <a:endParaRPr kumimoji="1" lang="ja-JP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10" y="844588"/>
            <a:ext cx="6410390" cy="42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14" y="61570"/>
            <a:ext cx="5007679" cy="334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35" y="3390842"/>
            <a:ext cx="4947744" cy="332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46" y="61570"/>
            <a:ext cx="4395078" cy="665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8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108201" y="20737"/>
                <a:ext cx="9729123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MY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MY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MY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GLAC=</a:t>
                </a:r>
                <a:br>
                  <a:rPr lang="en-MY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MY" dirty="0" smtClean="0">
                    <a:solidFill>
                      <a:srgbClr val="0000FF"/>
                    </a:solidFill>
                    <a:cs typeface="Times New Roman" pitchFamily="18" charset="0"/>
                  </a:rPr>
                  <a:t>Extra </a:t>
                </a:r>
                <a:r>
                  <a:rPr lang="en-MY" dirty="0">
                    <a:solidFill>
                      <a:srgbClr val="0000FF"/>
                    </a:solidFill>
                    <a:cs typeface="Times New Roman" pitchFamily="18" charset="0"/>
                  </a:rPr>
                  <a:t>shape parameter</a:t>
                </a:r>
                <a14:m>
                  <m:oMath xmlns:m="http://schemas.openxmlformats.org/officeDocument/2006/math">
                    <m:r>
                      <a:rPr lang="en-MY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MY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𝜈</m:t>
                    </m:r>
                  </m:oMath>
                </a14:m>
                <a:r>
                  <a:rPr lang="en-MY" dirty="0">
                    <a:solidFill>
                      <a:srgbClr val="0000FF"/>
                    </a:solidFill>
                  </a:rPr>
                  <a:t>  </a:t>
                </a:r>
                <a:r>
                  <a:rPr lang="en-MY" dirty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+   </a:t>
                </a:r>
                <a:r>
                  <a:rPr lang="en-MY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LA</a:t>
                </a:r>
                <a:r>
                  <a:rPr lang="en-MY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curves</a:t>
                </a:r>
                <a:r>
                  <a:rPr lang="en-MY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MY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08201" y="20737"/>
                <a:ext cx="9729123" cy="1325563"/>
              </a:xfrm>
              <a:blipFill rotWithShape="1">
                <a:blip r:embed="rId3"/>
                <a:stretch>
                  <a:fillRect l="-2256" t="-7339" b="-15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53" y="1959428"/>
            <a:ext cx="5031535" cy="37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GLAC equations curve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829" y="5727700"/>
            <a:ext cx="6081447" cy="92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glac curvature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243" y="1959429"/>
            <a:ext cx="5048597" cy="100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GLAC equations theta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829" y="3309258"/>
            <a:ext cx="6134171" cy="183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2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08201" y="20737"/>
            <a:ext cx="9729123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G1 GLAC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F3883E-ADAC-434C-8A53-6462E026AE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12" y="983373"/>
            <a:ext cx="4936199" cy="48963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77143" y="5989647"/>
            <a:ext cx="6267538" cy="5556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Generated </a:t>
            </a:r>
            <a:r>
              <a:rPr lang="en-MY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logo using GLAC satisfying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MY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continuity.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454DE46-885D-4914-916D-2A791521423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66" y="1053344"/>
            <a:ext cx="4956678" cy="47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49112784"/>
              </p:ext>
            </p:extLst>
          </p:nvPr>
        </p:nvGraphicFramePr>
        <p:xfrm>
          <a:off x="1110343" y="1155765"/>
          <a:ext cx="109597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6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08201" y="20737"/>
            <a:ext cx="10083799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Approximation Idea: </a:t>
            </a:r>
            <a:r>
              <a:rPr lang="en-US" sz="3600" dirty="0" err="1" smtClean="0"/>
              <a:t>G</a:t>
            </a:r>
            <a:r>
              <a:rPr lang="en-US" sz="3600" baseline="30000" dirty="0" err="1" smtClean="0"/>
              <a:t>n</a:t>
            </a:r>
            <a:r>
              <a:rPr lang="en-US" sz="3600" baseline="30000" dirty="0" smtClean="0"/>
              <a:t>=3</a:t>
            </a:r>
            <a:r>
              <a:rPr lang="en-US" sz="3600" dirty="0" smtClean="0"/>
              <a:t> </a:t>
            </a:r>
            <a:r>
              <a:rPr lang="en-US" sz="3600" dirty="0"/>
              <a:t>Approximation</a:t>
            </a:r>
          </a:p>
        </p:txBody>
      </p:sp>
      <p:pic>
        <p:nvPicPr>
          <p:cNvPr id="11" name="Picture 10" descr="Screenshot 2016-12-14 10.4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7" y="5003069"/>
            <a:ext cx="10604500" cy="482600"/>
          </a:xfrm>
          <a:prstGeom prst="rect">
            <a:avLst/>
          </a:prstGeom>
        </p:spPr>
      </p:pic>
      <p:pic>
        <p:nvPicPr>
          <p:cNvPr id="10" name="Picture 9" descr="Screenshot 2016-12-14 10.41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59" y="2821041"/>
            <a:ext cx="6710740" cy="173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73827" y="1791283"/>
                <a:ext cx="38290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i="1" dirty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827" y="1791283"/>
                <a:ext cx="3829053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458891" y="2508069"/>
            <a:ext cx="68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</a:rPr>
              <a:t>GLAC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8201" y="2451709"/>
            <a:ext cx="77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</a:rPr>
              <a:t>Bezier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149503" y="351874"/>
            <a:ext cx="8793480" cy="1103198"/>
          </a:xfrm>
        </p:spPr>
        <p:txBody>
          <a:bodyPr/>
          <a:lstStyle/>
          <a:p>
            <a:pPr algn="ctr"/>
            <a:r>
              <a:rPr lang="en-US" dirty="0" smtClean="0"/>
              <a:t>Quintic Bezier</a:t>
            </a:r>
            <a:endParaRPr lang="en-US" dirty="0"/>
          </a:p>
        </p:txBody>
      </p:sp>
      <p:sp>
        <p:nvSpPr>
          <p:cNvPr id="5" name="Rectangle 1158"/>
          <p:cNvSpPr>
            <a:spLocks noChangeArrowheads="1"/>
          </p:cNvSpPr>
          <p:nvPr/>
        </p:nvSpPr>
        <p:spPr bwMode="auto">
          <a:xfrm>
            <a:off x="815020" y="3313692"/>
            <a:ext cx="44486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derivatives of at endpoints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4892798"/>
                  </p:ext>
                </p:extLst>
              </p:nvPr>
            </p:nvGraphicFramePr>
            <p:xfrm>
              <a:off x="1182756" y="1351723"/>
              <a:ext cx="9672249" cy="133846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672249"/>
                  </a:tblGrid>
                  <a:tr h="13384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noBar"/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5−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                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∈[0,1]  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4892798"/>
                  </p:ext>
                </p:extLst>
              </p:nvPr>
            </p:nvGraphicFramePr>
            <p:xfrm>
              <a:off x="1182756" y="1351723"/>
              <a:ext cx="9672249" cy="133846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672249"/>
                  </a:tblGrid>
                  <a:tr h="13384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457" b="-4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855878"/>
                  </p:ext>
                </p:extLst>
              </p:nvPr>
            </p:nvGraphicFramePr>
            <p:xfrm>
              <a:off x="523472" y="4094922"/>
              <a:ext cx="4568687" cy="147342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568687"/>
                  </a:tblGrid>
                  <a:tr h="147342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𝒒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=5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𝒒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=20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𝒒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=60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855878"/>
                  </p:ext>
                </p:extLst>
              </p:nvPr>
            </p:nvGraphicFramePr>
            <p:xfrm>
              <a:off x="523472" y="4094922"/>
              <a:ext cx="4568687" cy="147342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568687"/>
                  </a:tblGrid>
                  <a:tr h="14734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34" t="-415" r="-134" b="-373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487079"/>
                  </p:ext>
                </p:extLst>
              </p:nvPr>
            </p:nvGraphicFramePr>
            <p:xfrm>
              <a:off x="5168349" y="4120522"/>
              <a:ext cx="4295179" cy="132473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295179"/>
                  </a:tblGrid>
                  <a:tr h="32575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𝒒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=5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𝒒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=20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𝒒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=60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2487079"/>
                  </p:ext>
                </p:extLst>
              </p:nvPr>
            </p:nvGraphicFramePr>
            <p:xfrm>
              <a:off x="5168349" y="4120522"/>
              <a:ext cx="4295179" cy="142132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295179"/>
                  </a:tblGrid>
                  <a:tr h="1421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5"/>
                          <a:stretch>
                            <a:fillRect l="-142" t="-429" r="-142" b="-51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69" y="1391478"/>
            <a:ext cx="4068418" cy="282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9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Start point (t=0)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334494"/>
                  </p:ext>
                </p:extLst>
              </p:nvPr>
            </p:nvGraphicFramePr>
            <p:xfrm>
              <a:off x="851452" y="1816673"/>
              <a:ext cx="9537649" cy="137864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537649"/>
                  </a:tblGrid>
                  <a:tr h="1188720">
                    <a:tc>
                      <a:txBody>
                        <a:bodyPr/>
                        <a:lstStyle/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20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60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,3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+3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334494"/>
                  </p:ext>
                </p:extLst>
              </p:nvPr>
            </p:nvGraphicFramePr>
            <p:xfrm>
              <a:off x="851452" y="1816673"/>
              <a:ext cx="9537649" cy="148983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537649"/>
                  </a:tblGrid>
                  <a:tr h="1489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64" r="-64" b="-57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4110779"/>
                  </p:ext>
                </p:extLst>
              </p:nvPr>
            </p:nvGraphicFramePr>
            <p:xfrm>
              <a:off x="119270" y="3838416"/>
              <a:ext cx="11661913" cy="301733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661913"/>
                  </a:tblGrid>
                  <a:tr h="325755">
                    <a:tc>
                      <a:txBody>
                        <a:bodyPr/>
                        <a:lstStyle/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 smtClean="0"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sz="2000" kern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  <m:sSub>
                                      <m:sSubPr>
                                        <m:ctrlPr>
                                          <a:rPr lang="en-US" sz="20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kern="1200">
                                            <a:effectLst/>
                                            <a:latin typeface="Cambria Math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000" kern="1200">
                                            <a:effectLst/>
                                            <a:latin typeface="Cambria Math"/>
                                          </a:rPr>
                                          <m:t>𝐺𝐿𝐴𝐶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kern="120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kern="1200">
                                            <a:effectLst/>
                                            <a:latin typeface="Cambria Math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GB" sz="2000" kern="12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kern="1200">
                                            <a:effectLst/>
                                            <a:latin typeface="Cambria Math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000" kern="1200">
                                            <a:effectLst/>
                                            <a:latin typeface="Cambria Math"/>
                                          </a:rPr>
                                          <m:t>𝐺𝐿𝐴𝐶</m:t>
                                        </m:r>
                                      </m:sub>
                                      <m:sup>
                                        <m:r>
                                          <a:rPr lang="en-US" sz="2000" kern="1200">
                                            <a:effectLst/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kern="120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dirty="0" smtClean="0"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𝐪</m:t>
                                    </m:r>
                                    <m:r>
                                      <a:rPr lang="en-US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𝟐𝟎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𝟐𝟎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r>
                                      <a:rPr lang="en-US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𝟖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𝛏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r>
                                      <a:rPr lang="en-GB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𝛏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r>
                                      <a:rPr lang="en-GB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𝛏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1" dirty="0" smtClean="0"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kern="1200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𝒒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000" b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𝟔𝟎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𝟔𝟎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𝑮𝑳𝑨𝑪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𝟑𝟔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𝝃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𝑮𝑳𝑨𝑪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r>
                                      <a:rPr lang="en-GB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GB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𝟗</m:t>
                                    </m:r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𝝃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𝑮𝑳𝑨𝑪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′′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r>
                                      <a:rPr lang="en-GB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𝝃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𝟑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𝑮𝑳𝑨𝑪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′′′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r>
                                      <a:rPr lang="en-GB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GB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𝟗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𝝃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𝑮𝑳𝑨𝑪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r>
                                      <a:rPr lang="en-GB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GB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𝝃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𝝃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𝑮𝑳𝑨𝑪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′′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  <m:r>
                                      <a:rPr lang="en-GB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𝝃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𝑮𝑳𝑨𝑪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𝟎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1" dirty="0" smtClean="0">
                            <a:solidFill>
                              <a:srgbClr val="0070C0"/>
                            </a:solidFill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4110779"/>
                  </p:ext>
                </p:extLst>
              </p:nvPr>
            </p:nvGraphicFramePr>
            <p:xfrm>
              <a:off x="119270" y="3838416"/>
              <a:ext cx="11661913" cy="268897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661913"/>
                  </a:tblGrid>
                  <a:tr h="26889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2" t="-2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68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end point (t=1)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820562"/>
                  </p:ext>
                </p:extLst>
              </p:nvPr>
            </p:nvGraphicFramePr>
            <p:xfrm>
              <a:off x="1116496" y="1745539"/>
              <a:ext cx="9537649" cy="137864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537649"/>
                  </a:tblGrid>
                  <a:tr h="325755">
                    <a:tc>
                      <a:txBody>
                        <a:bodyPr/>
                        <a:lstStyle/>
                        <a:p>
                          <a:pPr marL="360045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,5</m:t>
                                  </m:r>
                                </m:sub>
                              </m:sSub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𝐺𝐿𝐴𝐶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 smtClean="0">
                              <a:effectLst/>
                            </a:rPr>
                            <a:t>=(</a:t>
                          </a:r>
                          <a:r>
                            <a:rPr lang="en-US" sz="2000" dirty="0" err="1" smtClean="0">
                              <a:effectLst/>
                            </a:rPr>
                            <a:t>x,y</a:t>
                          </a:r>
                          <a:r>
                            <a:rPr lang="en-US" sz="2000" dirty="0" smtClean="0">
                              <a:effectLst/>
                            </a:rPr>
                            <a:t>)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,5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,4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20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,5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,4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60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,5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−3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,4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+3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,3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,2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+3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𝐺𝐿𝐴𝐶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820562"/>
                  </p:ext>
                </p:extLst>
              </p:nvPr>
            </p:nvGraphicFramePr>
            <p:xfrm>
              <a:off x="1116496" y="1745539"/>
              <a:ext cx="9537649" cy="148456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537649"/>
                  </a:tblGrid>
                  <a:tr h="1484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4508" b="-53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568267"/>
                  </p:ext>
                </p:extLst>
              </p:nvPr>
            </p:nvGraphicFramePr>
            <p:xfrm>
              <a:off x="145774" y="3838416"/>
              <a:ext cx="11754678" cy="283432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754678"/>
                  </a:tblGrid>
                  <a:tr h="325755">
                    <a:tc>
                      <a:txBody>
                        <a:bodyPr/>
                        <a:lstStyle/>
                        <a:p>
                          <a:pPr marL="360045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,5</m:t>
                                  </m:r>
                                </m:sub>
                              </m:sSub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𝐺𝐿𝐴𝐶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 smtClean="0">
                              <a:effectLst/>
                            </a:rPr>
                            <a:t>==(x,y)</a:t>
                          </a: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,4</m:t>
                                    </m:r>
                                  </m:sub>
                                </m:sSub>
                                <m:r>
                                  <a:rPr lang="en-US" sz="2000" kern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i="1" kern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  <m:sSub>
                                      <m:sSubPr>
                                        <m:ctrlPr>
                                          <a:rPr lang="en-US" sz="20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kern="1200">
                                            <a:effectLst/>
                                            <a:latin typeface="Cambria Math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000" kern="1200">
                                            <a:effectLst/>
                                            <a:latin typeface="Cambria Math"/>
                                          </a:rPr>
                                          <m:t>𝐺𝐿𝐴𝐶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kern="12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2000" kern="12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kern="1200">
                                            <a:effectLst/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GB" sz="2000" kern="12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kern="1200">
                                            <a:effectLst/>
                                            <a:latin typeface="Cambria Math"/>
                                          </a:rPr>
                                          <m:t>𝑪</m:t>
                                        </m:r>
                                      </m:e>
                                      <m:sub>
                                        <m:r>
                                          <a:rPr lang="en-US" sz="2000" kern="1200">
                                            <a:effectLst/>
                                            <a:latin typeface="Cambria Math"/>
                                          </a:rPr>
                                          <m:t>𝐺𝐿𝐴𝐶</m:t>
                                        </m:r>
                                      </m:sub>
                                      <m:sup>
                                        <m:r>
                                          <a:rPr lang="en-US" sz="2000" kern="1200">
                                            <a:effectLst/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i="1" kern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kern="12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dirty="0" smtClean="0"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kern="1200" smtClean="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𝐪</m:t>
                                    </m:r>
                                    <m:r>
                                      <a:rPr lang="en-US" sz="2000" b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000" b="1" kern="120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𝟐𝟎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𝟐𝟎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US" sz="2000" b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𝟖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𝛚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GB" sz="2000" b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𝛚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GB" sz="2000" b="1" kern="1200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𝛚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1" dirty="0" smtClean="0">
                            <a:solidFill>
                              <a:srgbClr val="0070C0"/>
                            </a:solidFill>
                            <a:effectLst/>
                          </a:endParaRPr>
                        </a:p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𝐪</m:t>
                                    </m:r>
                                    <m:r>
                                      <a:rPr lang="en-US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𝟔𝟎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𝟔𝟎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US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𝟑𝟔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𝛚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GB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𝟗</m:t>
                                    </m:r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𝛚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GB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𝛚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′′′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GB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𝟗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𝛚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GB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sz="2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𝛚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𝛚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GB" sz="20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𝛚</m:t>
                                        </m:r>
                                      </m:e>
                                      <m:sub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𝐂</m:t>
                                        </m:r>
                                      </m:e>
                                      <m:sub>
                                        <m: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𝐆𝐋𝐀𝐂</m:t>
                                        </m:r>
                                      </m:sub>
                                      <m:sup>
                                        <m:r>
                                          <a:rPr lang="en-US" sz="2000" b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b="1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568267"/>
                  </p:ext>
                </p:extLst>
              </p:nvPr>
            </p:nvGraphicFramePr>
            <p:xfrm>
              <a:off x="145774" y="3838416"/>
              <a:ext cx="11754678" cy="250609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754678"/>
                  </a:tblGrid>
                  <a:tr h="25060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2" t="-2920" r="-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82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GLAC satisfying endpoint Geometric continuity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326839"/>
                  </p:ext>
                </p:extLst>
              </p:nvPr>
            </p:nvGraphicFramePr>
            <p:xfrm>
              <a:off x="371061" y="1689688"/>
              <a:ext cx="11529392" cy="181806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529392"/>
                  </a:tblGrid>
                  <a:tr h="325755">
                    <a:tc>
                      <a:txBody>
                        <a:bodyPr/>
                        <a:lstStyle/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MY" sz="2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MY" sz="2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MY" sz="2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𝛼𝛬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(−6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)+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𝛼𝛬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(3(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+1)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(2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)+6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)−48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)−2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𝛬𝜈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+120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))+2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𝜈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)+3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))+15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)−60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))−2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𝛼𝛬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(6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)−15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)+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𝛬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−9(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+1)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+60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)))/(6(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𝛼𝛬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+1)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𝛼𝛬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+1)))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326839"/>
                  </p:ext>
                </p:extLst>
              </p:nvPr>
            </p:nvGraphicFramePr>
            <p:xfrm>
              <a:off x="371061" y="1689688"/>
              <a:ext cx="11529392" cy="181806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529392"/>
                  </a:tblGrid>
                  <a:tr h="18180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t="-50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820061"/>
                  </p:ext>
                </p:extLst>
              </p:nvPr>
            </p:nvGraphicFramePr>
            <p:xfrm>
              <a:off x="410819" y="4380099"/>
              <a:ext cx="11569148" cy="181889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569148"/>
                  </a:tblGrid>
                  <a:tr h="325755">
                    <a:tc>
                      <a:txBody>
                        <a:bodyPr/>
                        <a:lstStyle/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GB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MY" sz="2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MY" sz="2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MY" sz="20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=−((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)−3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𝜈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))+15(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+1)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)+(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+1)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𝛼𝛬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𝛼𝛬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𝜈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))+9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+60(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)))+9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)+3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𝛼𝛬</m:t>
                                        </m:r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)−8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)+20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))/(3(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)−(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+1)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𝛼𝛬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𝜈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𝛼𝛬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+1)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+1))))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820061"/>
                  </p:ext>
                </p:extLst>
              </p:nvPr>
            </p:nvGraphicFramePr>
            <p:xfrm>
              <a:off x="410819" y="4380099"/>
              <a:ext cx="11569148" cy="181889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569148"/>
                  </a:tblGrid>
                  <a:tr h="1818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b="-20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702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5017" cy="1325563"/>
          </a:xfrm>
        </p:spPr>
        <p:txBody>
          <a:bodyPr/>
          <a:lstStyle/>
          <a:p>
            <a:r>
              <a:rPr lang="en-US" dirty="0" smtClean="0"/>
              <a:t>Control points of Quintic Bezier Approximation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9604367"/>
                  </p:ext>
                </p:extLst>
              </p:nvPr>
            </p:nvGraphicFramePr>
            <p:xfrm>
              <a:off x="977348" y="3173047"/>
              <a:ext cx="4600491" cy="236410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600491"/>
                  </a:tblGrid>
                  <a:tr h="325755">
                    <a:tc>
                      <a:txBody>
                        <a:bodyPr/>
                        <a:lstStyle/>
                        <a:p>
                          <a:pPr marL="360045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𝜅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,0</m:t>
                                    </m:r>
                                  </m:sub>
                                </m:sSub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A8089D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en-US" sz="2400" b="1" smtClean="0">
                                        <a:solidFill>
                                          <a:srgbClr val="A8089D"/>
                                        </a:solidFill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A8089D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 smtClean="0">
                            <a:effectLst/>
                          </a:endParaRPr>
                        </a:p>
                        <a:p>
                          <a:pPr marL="360045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1200">
                                      <a:effectLst/>
                                      <a:latin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2400" kern="12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sz="2400" kern="1200">
                                      <a:effectLst/>
                                      <a:latin typeface="Cambria Math"/>
                                    </a:rPr>
                                    <m:t>𝜅</m:t>
                                  </m:r>
                                  <m:r>
                                    <a:rPr lang="en-US" sz="2400" kern="1200">
                                      <a:effectLst/>
                                      <a:latin typeface="Cambria Math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sz="2400" kern="1200" smtClean="0">
                                  <a:effectLst/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𝛏</m:t>
                                  </m:r>
                                </m:e>
                                <m:sub>
                                  <m:r>
                                    <a:rPr lang="en-US" sz="2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effectLst/>
                            </a:rPr>
                            <a:t>,</a:t>
                          </a:r>
                          <a:r>
                            <a:rPr lang="en-US" sz="2400" b="1" kern="1200" dirty="0" smtClean="0">
                              <a:solidFill>
                                <a:srgbClr val="A8089D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kern="1200" smtClean="0">
                                  <a:solidFill>
                                    <a:srgbClr val="A8089D"/>
                                  </a:solidFill>
                                  <a:effectLst/>
                                  <a:latin typeface="Cambria Math"/>
                                </a:rPr>
                                <m:t>𝛉</m:t>
                              </m:r>
                            </m:oMath>
                          </a14:m>
                          <a:r>
                            <a:rPr lang="en-US" sz="2400" dirty="0" smtClean="0">
                              <a:effectLst/>
                            </a:rPr>
                            <a:t>)</a:t>
                          </a:r>
                        </a:p>
                        <a:p>
                          <a:pPr marL="360045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𝜅</m:t>
                                    </m:r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,2</m:t>
                                    </m:r>
                                  </m:sub>
                                </m:sSub>
                                <m:r>
                                  <a:rPr lang="en-US" sz="2400" kern="1200" smtClean="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𝛏</m:t>
                                    </m:r>
                                  </m:e>
                                  <m:sub>
                                    <m:r>
                                      <a:rPr lang="en-US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𝛚</m:t>
                                    </m:r>
                                  </m:e>
                                  <m:sub>
                                    <m:r>
                                      <a:rPr lang="en-US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kern="1200" smtClean="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𝛂</m:t>
                                </m:r>
                                <m:r>
                                  <a:rPr lang="en-US" sz="2400" b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𝚲</m:t>
                                </m:r>
                                <m:r>
                                  <a:rPr lang="en-US" sz="2400" b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𝛎</m:t>
                                </m:r>
                                <m:r>
                                  <a:rPr lang="en-US" sz="2400" kern="1200" smtClean="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A8089D"/>
                                    </a:solidFill>
                                    <a:effectLst/>
                                    <a:latin typeface="Cambria Math"/>
                                  </a:rPr>
                                  <m:t>𝛉</m:t>
                                </m:r>
                                <m:r>
                                  <a:rPr lang="en-US" sz="2400" kern="1200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 smtClean="0">
                            <a:effectLst/>
                          </a:endParaRPr>
                        </a:p>
                        <a:p>
                          <a:pPr marL="360045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𝜅</m:t>
                                    </m:r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,3</m:t>
                                    </m:r>
                                  </m:sub>
                                </m:sSub>
                                <m:r>
                                  <a:rPr lang="en-US" sz="2400" kern="1200" smtClean="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𝛏</m:t>
                                    </m:r>
                                  </m:e>
                                  <m:sub>
                                    <m:r>
                                      <a:rPr lang="en-US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𝛚</m:t>
                                    </m:r>
                                  </m:e>
                                  <m:sub>
                                    <m:r>
                                      <a:rPr lang="en-US" sz="24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kern="1200" smtClean="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𝛂</m:t>
                                </m:r>
                                <m:r>
                                  <a:rPr lang="en-US" sz="2400" b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𝚲</m:t>
                                </m:r>
                                <m:r>
                                  <a:rPr lang="en-US" sz="2400" b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𝛎</m:t>
                                </m:r>
                                <m:r>
                                  <a:rPr lang="en-US" sz="2400" kern="1200" smtClean="0"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A8089D"/>
                                    </a:solidFill>
                                    <a:effectLst/>
                                    <a:latin typeface="Cambria Math"/>
                                  </a:rPr>
                                  <m:t>𝛉</m:t>
                                </m:r>
                                <m:r>
                                  <a:rPr lang="en-US" sz="2400" kern="1200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 smtClean="0">
                            <a:effectLst/>
                          </a:endParaRPr>
                        </a:p>
                        <a:p>
                          <a:pPr marL="360045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kern="1200">
                                      <a:effectLst/>
                                      <a:latin typeface="Cambria Math"/>
                                    </a:rPr>
                                    <m:t>𝐏</m:t>
                                  </m:r>
                                </m:e>
                                <m:sub>
                                  <m:r>
                                    <a:rPr lang="en-US" sz="2400" kern="1200">
                                      <a:effectLst/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sz="2400" kern="1200">
                                      <a:effectLst/>
                                      <a:latin typeface="Cambria Math"/>
                                    </a:rPr>
                                    <m:t>𝜅</m:t>
                                  </m:r>
                                  <m:r>
                                    <a:rPr lang="en-US" sz="2400" kern="1200">
                                      <a:effectLst/>
                                      <a:latin typeface="Cambria Math"/>
                                    </a:rPr>
                                    <m:t>,4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𝛚</m:t>
                                  </m:r>
                                </m:e>
                                <m:sub>
                                  <m:r>
                                    <a:rPr lang="en-US" sz="2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effectLst/>
                            </a:rPr>
                            <a:t>,</a:t>
                          </a:r>
                          <a:r>
                            <a:rPr lang="en-US" sz="2400" kern="120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kern="1200" smtClean="0">
                                  <a:solidFill>
                                    <a:srgbClr val="A8089D"/>
                                  </a:solidFill>
                                  <a:effectLst/>
                                  <a:latin typeface="Cambria Math"/>
                                </a:rPr>
                                <m:t>𝛉</m:t>
                              </m:r>
                            </m:oMath>
                          </a14:m>
                          <a:r>
                            <a:rPr lang="en-US" sz="2400" dirty="0" smtClean="0">
                              <a:effectLst/>
                            </a:rPr>
                            <a:t> )</a:t>
                          </a:r>
                        </a:p>
                        <a:p>
                          <a:pPr marL="360045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kern="12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𝐏</m:t>
                                    </m:r>
                                  </m:e>
                                  <m:sub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𝜅</m:t>
                                    </m:r>
                                    <m:r>
                                      <a:rPr lang="en-US" sz="2400" kern="1200">
                                        <a:effectLst/>
                                        <a:latin typeface="Cambria Math"/>
                                      </a:rPr>
                                      <m:t>,5</m:t>
                                    </m:r>
                                  </m:sub>
                                </m:sSub>
                                <m:r>
                                  <a:rPr lang="en-US" sz="2400" kern="1200">
                                    <a:effectLst/>
                                    <a:latin typeface="Cambria Math"/>
                                  </a:rPr>
                                  <m:t>={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A8089D"/>
                                    </a:solidFill>
                                    <a:effectLst/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en-US" sz="2400" b="1" kern="1200" smtClean="0">
                                    <a:solidFill>
                                      <a:srgbClr val="A8089D"/>
                                    </a:solidFill>
                                    <a:effectLst/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kern="1200" smtClean="0">
                                    <a:solidFill>
                                      <a:srgbClr val="A8089D"/>
                                    </a:solidFill>
                                    <a:effectLst/>
                                    <a:latin typeface="Cambria Math"/>
                                  </a:rPr>
                                  <m:t>𝐲</m:t>
                                </m:r>
                                <m:r>
                                  <a:rPr lang="en-US" sz="2400" kern="1200">
                                    <a:effectLst/>
                                    <a:latin typeface="Cambria Math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9604367"/>
                  </p:ext>
                </p:extLst>
              </p:nvPr>
            </p:nvGraphicFramePr>
            <p:xfrm>
              <a:off x="977348" y="3173047"/>
              <a:ext cx="4600491" cy="236410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600491"/>
                  </a:tblGrid>
                  <a:tr h="23641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b="-4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9869677"/>
                  </p:ext>
                </p:extLst>
              </p:nvPr>
            </p:nvGraphicFramePr>
            <p:xfrm>
              <a:off x="609601" y="1748917"/>
              <a:ext cx="5956300" cy="103378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956300"/>
                  </a:tblGrid>
                  <a:tr h="32575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𝜅</m:t>
                                    </m:r>
                                  </m:sub>
                                </m:sSub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)=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noBar"/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3−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𝐏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𝜅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9869677"/>
                  </p:ext>
                </p:extLst>
              </p:nvPr>
            </p:nvGraphicFramePr>
            <p:xfrm>
              <a:off x="609601" y="1748917"/>
              <a:ext cx="5956300" cy="104279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956300"/>
                  </a:tblGrid>
                  <a:tr h="10427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585" r="-10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49754" y="1740074"/>
                <a:ext cx="1824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0&gt;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754" y="1740074"/>
                <a:ext cx="182402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708114" y="1727287"/>
            <a:ext cx="1831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Lower bound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8777993"/>
                  </p:ext>
                </p:extLst>
              </p:nvPr>
            </p:nvGraphicFramePr>
            <p:xfrm>
              <a:off x="6831623" y="3009900"/>
              <a:ext cx="5169105" cy="343724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169105"/>
                  </a:tblGrid>
                  <a:tr h="3132442">
                    <a:tc>
                      <a:txBody>
                        <a:bodyPr/>
                        <a:lstStyle/>
                        <a:p>
                          <a:pPr marL="360045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effectLst/>
                                    <a:latin typeface="Cambria Math"/>
                                  </a:rPr>
                                  <m:t>Reparametrized</m:t>
                                </m:r>
                                <m:r>
                                  <a:rPr lang="en-US" sz="2000" b="0" i="0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effectLst/>
                                    <a:latin typeface="Cambria Math"/>
                                  </a:rPr>
                                  <m:t>Arc</m:t>
                                </m:r>
                                <m:r>
                                  <a:rPr lang="en-US" sz="2000" b="0" i="0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effectLst/>
                                    <a:latin typeface="Cambria Math"/>
                                  </a:rPr>
                                  <m:t>Length</m:t>
                                </m:r>
                              </m:oMath>
                            </m:oMathPara>
                          </a14:m>
                          <a:endParaRPr lang="en-US" sz="2000" b="0" i="0" dirty="0" smtClean="0">
                            <a:effectLst/>
                            <a:latin typeface="Cambria Math"/>
                          </a:endParaRPr>
                        </a:p>
                        <a:p>
                          <a:pPr marL="360045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000" smtClean="0">
                                    <a:effectLst/>
                                    <a:latin typeface="Cambria Math"/>
                                  </a:rPr>
                                  <m:t>≈</m:t>
                                </m:r>
                                <m:nary>
                                  <m:naryPr>
                                    <m:limLoc m:val="subSup"/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MY" sz="20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MY" sz="20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>
                                                <a:effectLst/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𝑑𝑠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000" dirty="0" smtClean="0">
                            <a:effectLst/>
                          </a:endParaRPr>
                        </a:p>
                        <a:p>
                          <a:pPr marL="360045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MY" sz="20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e>
                                      <m:sup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>
                                                <a:effectLst/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 dirty="0" smtClean="0">
                            <a:effectLst/>
                            <a:latin typeface="Times New Roman"/>
                            <a:ea typeface="MS Mincho"/>
                          </a:endParaRPr>
                        </a:p>
                        <a:p>
                          <a:pPr marL="360045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 smtClean="0">
                            <a:effectLst/>
                            <a:latin typeface="Times New Roman"/>
                            <a:ea typeface="MS Mincho"/>
                          </a:endParaRPr>
                        </a:p>
                        <a:p>
                          <a:pPr marL="360045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∴</m:t>
                                </m:r>
                                <m:r>
                                  <a:rPr lang="en-US" sz="20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4&lt;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9899">
                    <a:tc>
                      <a:txBody>
                        <a:bodyPr/>
                        <a:lstStyle/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8777993"/>
                  </p:ext>
                </p:extLst>
              </p:nvPr>
            </p:nvGraphicFramePr>
            <p:xfrm>
              <a:off x="6831623" y="3009900"/>
              <a:ext cx="5169105" cy="343724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169105"/>
                  </a:tblGrid>
                  <a:tr h="31324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b="-9709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7708114" y="2376703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Upper bound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3271" y="5921698"/>
                <a:ext cx="5757474" cy="501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GB" sz="24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GB" sz="24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Δ</m:t>
                        </m:r>
                        <m:r>
                          <a:rPr lang="en-GB" sz="2400">
                            <a:latin typeface="Cambria Math"/>
                          </a:rPr>
                          <m:t>={(</m:t>
                        </m:r>
                        <m:r>
                          <a:rPr lang="en-GB" sz="2400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GB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GB" sz="24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>
                        <a:latin typeface="Cambria Math"/>
                      </a:rPr>
                      <m:t>)∈(0,4]×(0,4]}</m:t>
                    </m:r>
                  </m:oMath>
                </a14:m>
                <a:r>
                  <a:rPr lang="en-GB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271" y="5921698"/>
                <a:ext cx="5757474" cy="501740"/>
              </a:xfrm>
              <a:prstGeom prst="rect">
                <a:avLst/>
              </a:prstGeom>
              <a:blipFill rotWithShape="1">
                <a:blip r:embed="rId6"/>
                <a:stretch>
                  <a:fillRect l="-847" t="-8434" r="-847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2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Finding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MY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&amp;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with curvature errors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r="-2319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2427430"/>
                  </p:ext>
                </p:extLst>
              </p:nvPr>
            </p:nvGraphicFramePr>
            <p:xfrm>
              <a:off x="635000" y="1712754"/>
              <a:ext cx="9537649" cy="95243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537649"/>
                  </a:tblGrid>
                  <a:tr h="640080">
                    <a:tc>
                      <a:txBody>
                        <a:bodyPr/>
                        <a:lstStyle/>
                        <a:p>
                          <a:pPr marL="36004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ϵ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Pre>
                                  <m:sPre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∈[0,1]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max</m:t>
                                    </m:r>
                                  </m:sup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sPre>
                                <m:f>
                                  <m:fPr>
                                    <m:ctrlPr>
                                      <a:rPr lang="en-US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𝜅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>
                                                    <a:effectLst/>
                                                    <a:latin typeface="Cambria Math"/>
                                                  </a:rPr>
                                                  <m:t>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MY" sz="2400" b="0" i="1" smtClean="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𝜅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>
                                                <a:effectLst/>
                                                <a:latin typeface="Cambria Math"/>
                                              </a:rPr>
                                              <m:t>𝑪</m:t>
                                            </m:r>
                                          </m:sub>
                                        </m:sSub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𝑚𝑎𝑥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MY" sz="24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𝜅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𝑪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MY" sz="24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,1}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2427430"/>
                  </p:ext>
                </p:extLst>
              </p:nvPr>
            </p:nvGraphicFramePr>
            <p:xfrm>
              <a:off x="635000" y="1712754"/>
              <a:ext cx="9537649" cy="95243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9537649"/>
                  </a:tblGrid>
                  <a:tr h="9524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82357" y="3217885"/>
                <a:ext cx="5571718" cy="1270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𝜅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MY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2400" dirty="0"/>
                  <a:t> is the curvature </a:t>
                </a:r>
                <a:r>
                  <a:rPr lang="en-US" sz="2400" dirty="0" smtClean="0"/>
                  <a:t>function for Bezier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the curvature function of the </a:t>
                </a:r>
                <a:r>
                  <a:rPr lang="en-US" sz="2400" dirty="0" smtClean="0"/>
                  <a:t>GLAC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57" y="3217885"/>
                <a:ext cx="5571718" cy="1270925"/>
              </a:xfrm>
              <a:prstGeom prst="rect">
                <a:avLst/>
              </a:prstGeom>
              <a:blipFill rotWithShape="0">
                <a:blip r:embed="rId4"/>
                <a:stretch>
                  <a:fillRect t="-3365" r="-875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482357" y="4959270"/>
            <a:ext cx="3020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dirty="0" smtClean="0"/>
              <a:t>Cross &amp; Cripps, 2012/2016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/>
              <a:t>Lu, </a:t>
            </a:r>
            <a:r>
              <a:rPr lang="en-MY" dirty="0" smtClean="0"/>
              <a:t>2013</a:t>
            </a:r>
          </a:p>
          <a:p>
            <a:pPr marL="342900" indent="-342900">
              <a:buFont typeface="+mj-lt"/>
              <a:buAutoNum type="arabicPeriod"/>
            </a:pPr>
            <a:r>
              <a:rPr lang="en-MY" dirty="0"/>
              <a:t>Lu &amp; Xi, </a:t>
            </a:r>
            <a:r>
              <a:rPr lang="en-MY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507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Text Placeholder 1153"/>
          <p:cNvSpPr>
            <a:spLocks noGrp="1"/>
          </p:cNvSpPr>
          <p:nvPr>
            <p:ph type="body" idx="1"/>
          </p:nvPr>
        </p:nvSpPr>
        <p:spPr>
          <a:xfrm>
            <a:off x="401638" y="2052638"/>
            <a:ext cx="2103437" cy="823912"/>
          </a:xfrm>
        </p:spPr>
        <p:txBody>
          <a:bodyPr/>
          <a:lstStyle/>
          <a:p>
            <a:r>
              <a:rPr lang="en-US" dirty="0"/>
              <a:t>The algorithm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751" y="90668"/>
            <a:ext cx="5658498" cy="6676664"/>
          </a:xfrm>
          <a:prstGeom prst="rect">
            <a:avLst/>
          </a:prstGeom>
        </p:spPr>
      </p:pic>
      <p:pic>
        <p:nvPicPr>
          <p:cNvPr id="17" name="Picture 54" descr="C:\Users\acer\AppData\Local\Microsoft\Windows\INetCache\IE\334UEN5D\ideasBulb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84" y="3058089"/>
            <a:ext cx="534450" cy="5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2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Results: Normalized</a:t>
            </a:r>
            <a:r>
              <a:rPr lang="en-MY" dirty="0"/>
              <a:t> </a:t>
            </a:r>
            <a:r>
              <a:rPr lang="en-MY" dirty="0" smtClean="0"/>
              <a:t>Arc Length </a:t>
            </a:r>
            <a:endParaRPr lang="en-MY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273461"/>
                  </p:ext>
                </p:extLst>
              </p:nvPr>
            </p:nvGraphicFramePr>
            <p:xfrm>
              <a:off x="548640" y="1690688"/>
              <a:ext cx="10955111" cy="370433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78965"/>
                    <a:gridCol w="1160120"/>
                    <a:gridCol w="685848"/>
                    <a:gridCol w="839489"/>
                    <a:gridCol w="640694"/>
                    <a:gridCol w="204476"/>
                    <a:gridCol w="1058734"/>
                    <a:gridCol w="685848"/>
                    <a:gridCol w="790926"/>
                    <a:gridCol w="681589"/>
                    <a:gridCol w="177213"/>
                    <a:gridCol w="1093665"/>
                    <a:gridCol w="507690"/>
                    <a:gridCol w="783772"/>
                    <a:gridCol w="766082"/>
                  </a:tblGrid>
                  <a:tr h="2406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effectLst/>
                            </a:rPr>
                            <a:t> 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effectLst/>
                            </a:rPr>
                            <a:t>Cubic Bezier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>
                              <a:effectLst/>
                            </a:rPr>
                            <a:t> </a:t>
                          </a:r>
                          <a:endParaRPr lang="en-MY" sz="20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1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20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>
                              <a:effectLst/>
                            </a:rPr>
                            <a:t>Cubic Trigonometric Bezier</a:t>
                          </a:r>
                          <a:endParaRPr lang="en-MY" sz="20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effectLst/>
                            </a:rPr>
                            <a:t> 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1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effectLst/>
                            </a:rPr>
                            <a:t> 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 err="1">
                              <a:effectLst/>
                            </a:rPr>
                            <a:t>Quintic</a:t>
                          </a:r>
                          <a:r>
                            <a:rPr lang="en-GB" sz="2000" b="1" dirty="0">
                              <a:effectLst/>
                            </a:rPr>
                            <a:t> Bezier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effectLst/>
                            </a:rPr>
                            <a:t> 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06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MY" sz="1200" dirty="0">
                              <a:effectLst/>
                            </a:rPr>
                            <a:t>(α, Λ, ν)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𝛏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𝛚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#</a:t>
                          </a:r>
                          <a:endParaRPr lang="en-MY" sz="12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 err="1">
                              <a:effectLst/>
                            </a:rPr>
                            <a:t>Itr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MY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𝛜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Time</a:t>
                          </a:r>
                          <a:endParaRPr lang="en-MY" sz="12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(s)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𝛏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𝛚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#</a:t>
                          </a:r>
                          <a:endParaRPr lang="en-MY" sz="12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 err="1">
                              <a:effectLst/>
                            </a:rPr>
                            <a:t>Itr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MY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𝛜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Time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(s)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𝛏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𝛚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#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Itr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MY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𝛜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Time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(s)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0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(-1,0.5,1)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0.596104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0.3906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0.003419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0.8281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(1,1)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0.000920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0.4688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066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(0.985,1.140)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0.025942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0.8125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(0,0.5,0.5)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0.394663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0.4063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0.007401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0.8438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0.000098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0.5781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(0.955,1.113)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0.008084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0.8594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(0.7,-0.6,0.1)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(1,1)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0.634895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0.5000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0.083813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0.8438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0.003956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0.4219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(1.242,0.862)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0.017444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0.8594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(0.982,0.970)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0.008955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1.8594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(1,-0.5,0.3)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0.631386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0.3594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0.080811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0.9844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0.003997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0.4063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(1.202,0.902)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0.025608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0.7031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(0.981,0.973)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0.006138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1.8906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(2,-0.1,0.2)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0.34501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0.4063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0.004157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0.8906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0.000143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0.6563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(1.056,1.007)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0.007432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0.7969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273461"/>
                  </p:ext>
                </p:extLst>
              </p:nvPr>
            </p:nvGraphicFramePr>
            <p:xfrm>
              <a:off x="548640" y="1690688"/>
              <a:ext cx="10955111" cy="370433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78965"/>
                    <a:gridCol w="1160120"/>
                    <a:gridCol w="685848"/>
                    <a:gridCol w="839489"/>
                    <a:gridCol w="640694"/>
                    <a:gridCol w="204476"/>
                    <a:gridCol w="1058734"/>
                    <a:gridCol w="685848"/>
                    <a:gridCol w="790926"/>
                    <a:gridCol w="681589"/>
                    <a:gridCol w="177213"/>
                    <a:gridCol w="1093665"/>
                    <a:gridCol w="507690"/>
                    <a:gridCol w="783772"/>
                    <a:gridCol w="766082"/>
                  </a:tblGrid>
                  <a:tr h="6522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effectLst/>
                            </a:rPr>
                            <a:t> 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effectLst/>
                            </a:rPr>
                            <a:t>Cubic Bezier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>
                              <a:effectLst/>
                            </a:rPr>
                            <a:t> </a:t>
                          </a:r>
                          <a:endParaRPr lang="en-MY" sz="20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1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20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MY" sz="12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>
                              <a:effectLst/>
                            </a:rPr>
                            <a:t>Cubic Trigonometric Bezier</a:t>
                          </a:r>
                          <a:endParaRPr lang="en-MY" sz="20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effectLst/>
                            </a:rPr>
                            <a:t> 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1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effectLst/>
                            </a:rPr>
                            <a:t> 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 err="1">
                              <a:effectLst/>
                            </a:rPr>
                            <a:t>Quintic</a:t>
                          </a:r>
                          <a:r>
                            <a:rPr lang="en-GB" sz="2000" b="1" dirty="0">
                              <a:effectLst/>
                            </a:rPr>
                            <a:t> Bezier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2000" b="1" dirty="0">
                              <a:effectLst/>
                            </a:rPr>
                            <a:t> </a:t>
                          </a:r>
                          <a:endParaRPr lang="en-MY" sz="20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14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MY" sz="1200" dirty="0">
                              <a:effectLst/>
                            </a:rPr>
                            <a:t>(α, Λ, ν)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76440" t="-183077" r="-767016" b="-67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#</a:t>
                          </a:r>
                          <a:endParaRPr lang="en-MY" sz="12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 err="1">
                              <a:effectLst/>
                            </a:rPr>
                            <a:t>Itr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25362" t="-183077" r="-880435" b="-67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Time</a:t>
                          </a:r>
                          <a:endParaRPr lang="en-MY" sz="12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(s)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19653" t="-183077" r="-521965" b="-67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#</a:t>
                          </a:r>
                          <a:endParaRPr lang="en-MY" sz="12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 err="1">
                              <a:effectLst/>
                            </a:rPr>
                            <a:t>Itr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778462" t="-183077" r="-507692" b="-67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Time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(s)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716760" t="-183077" r="-189944" b="-67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#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Itr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207813" t="-183077" r="-100000" b="-67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Time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(s)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0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(-1,0.5,1)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0.596104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0.3906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0.003419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0.8281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(1,1)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0.000920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0.4688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066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(0.985,1.140)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0.025942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0.8125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(0,0.5,0.5)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0.394663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0.4063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0.007401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0.8438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0.000098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0.5781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(0.955,1.113)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0.008084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0.8594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(0.7,-0.6,0.1)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(1,1)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0.634895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0.5000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0.083813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0.8438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0.003956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0.4219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(1.242,0.862)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0.017444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0.8594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(0.982,0.970)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1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0.008955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1.8594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(1,-0.5,0.3)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0.631386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0.3594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0.080811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0.9844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0.003997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0.4063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(1.202,0.902)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0.025608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0.7031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(0.981,0.973)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0.006138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1.8906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(2,-0.1,0.2)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0.34501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0.4063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0.004157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0.8906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0.000143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0.6563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(1.056,1.007)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0.007432</a:t>
                          </a:r>
                          <a:endParaRPr lang="en-MY" sz="1200" b="1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0.7969</a:t>
                          </a: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920239" y="5976258"/>
            <a:ext cx="766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Laptop spec: Intel Core i3 2.4GHz and 2GB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 smtClean="0"/>
              <a:t>Tol</a:t>
            </a:r>
            <a:r>
              <a:rPr lang="en-MY" dirty="0" smtClean="0"/>
              <a:t>=0.05 for CAD implementation ( as proposed in Cross &amp; Cripps (2012)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82111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Results: various arc lengths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17538"/>
                  </p:ext>
                </p:extLst>
              </p:nvPr>
            </p:nvGraphicFramePr>
            <p:xfrm>
              <a:off x="733697" y="1538474"/>
              <a:ext cx="10278292" cy="363905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4474"/>
                    <a:gridCol w="418012"/>
                    <a:gridCol w="966651"/>
                    <a:gridCol w="409303"/>
                    <a:gridCol w="779417"/>
                    <a:gridCol w="757646"/>
                    <a:gridCol w="162560"/>
                    <a:gridCol w="1000034"/>
                    <a:gridCol w="378823"/>
                    <a:gridCol w="757646"/>
                    <a:gridCol w="674914"/>
                    <a:gridCol w="162560"/>
                    <a:gridCol w="730069"/>
                    <a:gridCol w="438331"/>
                    <a:gridCol w="802640"/>
                    <a:gridCol w="875212"/>
                  </a:tblGrid>
                  <a:tr h="2406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Cubic Bezier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1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Cubic Trigonometric Bezier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1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 err="1">
                              <a:effectLst/>
                            </a:rPr>
                            <a:t>Quintic</a:t>
                          </a:r>
                          <a:r>
                            <a:rPr lang="en-GB" sz="1800" b="1" dirty="0">
                              <a:effectLst/>
                            </a:rPr>
                            <a:t> Bezier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06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MY" sz="1200" dirty="0">
                              <a:effectLst/>
                            </a:rPr>
                            <a:t> </a:t>
                          </a:r>
                          <a:r>
                            <a:rPr lang="en-MY" sz="1200" dirty="0" smtClean="0">
                              <a:effectLst/>
                            </a:rPr>
                            <a:t>(α, Λ, ν)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S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#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Itr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MY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Time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(s)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#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Itr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MY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Time</a:t>
                          </a:r>
                          <a:endParaRPr lang="en-MY" sz="12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(s)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MY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GB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#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Itr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MY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Time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(s)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0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(-1,0.2,-0.1)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(3,3)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0.622259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(3,3)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0.007819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0.004575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0.3906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066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(2.337,4.473)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0.016135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0.7344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(0,0.5,0.2)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2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0.467113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0.059382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0.002166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(1.733,2.525)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0.019160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0.7656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(1.948,1.971)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0.005753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2.0625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(0.3,0.2,0.1)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2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0.504361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0.3906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0.021884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0.8438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0.000625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0.4531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(1.953,2.312)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0.032646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0.7656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(1,0.1,-0.3)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(3,3)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0.2918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(3,3)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0.013707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1.0313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0.000175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0.4219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(2.860,3.498)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0.015333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0.7031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(2,0.3,-0.4)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(5,5)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0.434436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0.3438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(5,5)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0.063259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0.9219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0.001594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0.3906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(2.554,8.865)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0.022365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0.7031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(4.367,4.663)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0.015615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1.7813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17538"/>
                  </p:ext>
                </p:extLst>
              </p:nvPr>
            </p:nvGraphicFramePr>
            <p:xfrm>
              <a:off x="733697" y="1538474"/>
              <a:ext cx="10278292" cy="363905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4474"/>
                    <a:gridCol w="418012"/>
                    <a:gridCol w="966651"/>
                    <a:gridCol w="409303"/>
                    <a:gridCol w="779417"/>
                    <a:gridCol w="757646"/>
                    <a:gridCol w="162560"/>
                    <a:gridCol w="1000034"/>
                    <a:gridCol w="378823"/>
                    <a:gridCol w="757646"/>
                    <a:gridCol w="674914"/>
                    <a:gridCol w="162560"/>
                    <a:gridCol w="730069"/>
                    <a:gridCol w="438331"/>
                    <a:gridCol w="802640"/>
                    <a:gridCol w="875212"/>
                  </a:tblGrid>
                  <a:tr h="586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Cubic Bezier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1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Cubic Trigonometric Bezier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1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 err="1">
                              <a:effectLst/>
                            </a:rPr>
                            <a:t>Quintic</a:t>
                          </a:r>
                          <a:r>
                            <a:rPr lang="en-GB" sz="1800" b="1" dirty="0">
                              <a:effectLst/>
                            </a:rPr>
                            <a:t> Bezier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800" b="1" dirty="0">
                              <a:effectLst/>
                            </a:rPr>
                            <a:t> </a:t>
                          </a:r>
                          <a:endParaRPr lang="en-MY" sz="1800" b="1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14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MY" sz="1200" dirty="0">
                              <a:effectLst/>
                            </a:rPr>
                            <a:t> </a:t>
                          </a:r>
                          <a:r>
                            <a:rPr lang="en-MY" sz="1200" dirty="0" smtClean="0">
                              <a:effectLst/>
                            </a:rPr>
                            <a:t>(α, Λ, ν)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S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43396" t="-166154" r="-819497" b="-6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#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Itr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354688" t="-166154" r="-865625" b="-6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Time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(s)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46951" t="-166154" r="-483537" b="-6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#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Itr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773387" t="-166154" r="-489516" b="-6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Time</a:t>
                          </a:r>
                          <a:endParaRPr lang="en-MY" sz="12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(s)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017500" t="-166154" r="-290833" b="-6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#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Itr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078626" t="-166154" r="-111450" b="-6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Time</a:t>
                          </a:r>
                          <a:endParaRPr lang="en-MY" sz="12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(s)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066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(-1,0.2,-0.1)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(3,3)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0.622259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(3,3)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0.007819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0.004575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0.3906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066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(2.337,4.473)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0.016135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0.7344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(0,0.5,0.2)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2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0.467113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0.059382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0.002166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(1.733,2.525)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0.019160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0.7656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(1.948,1.971)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0.005753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2.0625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(0.3,0.2,0.1)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2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0.504361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0.3906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0.021884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0.8438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0.000625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0.4531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(1.953,2.312)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0.032646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0.7656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(1,0.1,-0.3)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(3,3)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0.2918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0.3750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(3,3)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0.013707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1.0313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0.000175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0.4219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(2.860,3.498)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0.015333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0.7031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  <a:tr h="27241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(2,0.3,-0.4)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(5,5)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0.434436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0.3438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(5,5)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0.063259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0.9219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(1,1)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0.001594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0.3906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72415"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(2.554,8.865)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0.022365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0.7031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(4.367,4.663)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1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>
                              <a:effectLst/>
                            </a:rPr>
                            <a:t>0.015615</a:t>
                          </a:r>
                          <a:endParaRPr lang="en-MY" sz="12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</a:pPr>
                          <a:r>
                            <a:rPr lang="en-GB" sz="1200" dirty="0">
                              <a:effectLst/>
                            </a:rPr>
                            <a:t>1.7813</a:t>
                          </a:r>
                          <a:endParaRPr lang="en-MY" sz="12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638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0600" cy="1325563"/>
          </a:xfrm>
        </p:spPr>
        <p:txBody>
          <a:bodyPr/>
          <a:lstStyle/>
          <a:p>
            <a:r>
              <a:rPr lang="en-MY" dirty="0" smtClean="0"/>
              <a:t>CONVENTIONAL DESIGN AND BEZIER CURVES</a:t>
            </a:r>
            <a:endParaRPr lang="en-MY" dirty="0"/>
          </a:p>
        </p:txBody>
      </p:sp>
      <p:pic>
        <p:nvPicPr>
          <p:cNvPr id="4" name="Picture 2" descr="http://www.bluesmith.co.uk/images/Nurbs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519312"/>
            <a:ext cx="10769600" cy="42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0085" y="322701"/>
            <a:ext cx="9127754" cy="8119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GLAC (logarithmic spiral):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8210651" y="2016174"/>
            <a:ext cx="2969276" cy="4332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86863" y="524289"/>
                <a:ext cx="61341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MY" sz="2400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0.</m:t>
                      </m:r>
                      <m:r>
                        <a:rPr lang="en-MY" sz="2400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MY" sz="2400" b="0" i="1" smtClean="0">
                          <a:latin typeface="Cambria Math" panose="02040503050406030204" pitchFamily="18" charset="0"/>
                          <a:ea typeface="Cambria Math"/>
                        </a:rPr>
                        <m:t>−0.3 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863" y="524289"/>
                <a:ext cx="6134100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994" y="1064466"/>
            <a:ext cx="2088355" cy="2769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3240" y="1699372"/>
            <a:ext cx="3496117" cy="2134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8248" y="1523227"/>
            <a:ext cx="3596514" cy="2311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4166" y="3893125"/>
            <a:ext cx="2355725" cy="2800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3107" y="4413691"/>
            <a:ext cx="3719848" cy="2280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77005" y="4327267"/>
            <a:ext cx="3617758" cy="22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0085" y="322701"/>
            <a:ext cx="9127754" cy="8119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GLAC (circle involute):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8210651" y="2016174"/>
            <a:ext cx="2969276" cy="4332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86863" y="524289"/>
                <a:ext cx="61341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MY" sz="2400" b="0" i="1" smtClean="0">
                          <a:latin typeface="Cambria Math" panose="02040503050406030204" pitchFamily="18" charset="0"/>
                          <a:ea typeface="Cambria Math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0.</m:t>
                      </m:r>
                      <m:r>
                        <a:rPr lang="en-MY" sz="2400" b="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MY" sz="2400" b="0" i="1" smtClean="0">
                          <a:latin typeface="Cambria Math" panose="02040503050406030204" pitchFamily="18" charset="0"/>
                          <a:ea typeface="Cambria Math"/>
                        </a:rPr>
                        <m:t>−0.3 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863" y="524289"/>
                <a:ext cx="6134100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803" y="1078287"/>
            <a:ext cx="2346289" cy="2725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6363" y="1591453"/>
            <a:ext cx="3583203" cy="2188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8569" y="1501897"/>
            <a:ext cx="3683887" cy="2367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6363" y="4424139"/>
            <a:ext cx="3579947" cy="219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0651" y="4292746"/>
            <a:ext cx="3879725" cy="24571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>
                <a:latin typeface="Inherited"/>
              </a:rPr>
              <a:t> </a:t>
            </a:r>
            <a:endParaRPr lang="en-MY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7803" y="3864575"/>
            <a:ext cx="2434346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0085" y="322701"/>
            <a:ext cx="9127754" cy="811922"/>
          </a:xfrm>
        </p:spPr>
        <p:txBody>
          <a:bodyPr>
            <a:normAutofit/>
          </a:bodyPr>
          <a:lstStyle/>
          <a:p>
            <a:r>
              <a:rPr lang="en-US" sz="3200" dirty="0"/>
              <a:t>GLAC (</a:t>
            </a:r>
            <a:r>
              <a:rPr lang="en-US" sz="3200" dirty="0" err="1" smtClean="0"/>
              <a:t>clothoid</a:t>
            </a:r>
            <a:r>
              <a:rPr lang="en-US" sz="3200" dirty="0" smtClean="0"/>
              <a:t>):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8210651" y="2016174"/>
            <a:ext cx="2969276" cy="4332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463874" y="451663"/>
                <a:ext cx="492691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MY" sz="2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1,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0.</m:t>
                      </m:r>
                      <m:r>
                        <a:rPr lang="en-MY" sz="2400" b="0" i="1" smtClean="0">
                          <a:latin typeface="Cambria Math" panose="02040503050406030204" pitchFamily="18" charset="0"/>
                          <a:ea typeface="Cambria Math"/>
                        </a:rPr>
                        <m:t>5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MY" sz="2400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74" y="451663"/>
                <a:ext cx="492691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1261" y="1005661"/>
            <a:ext cx="4588981" cy="5537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6460" y="1005661"/>
            <a:ext cx="4476323" cy="2733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6460" y="3967865"/>
            <a:ext cx="4304332" cy="26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7083" y="263932"/>
            <a:ext cx="8297694" cy="1325563"/>
          </a:xfrm>
        </p:spPr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99830" y="2004652"/>
            <a:ext cx="10515600" cy="2149338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proposed method takes lesser iteration with </a:t>
            </a:r>
            <a:r>
              <a:rPr lang="en-GB" sz="2400" dirty="0" err="1" smtClean="0"/>
              <a:t>tol</a:t>
            </a:r>
            <a:r>
              <a:rPr lang="en-GB" sz="2400" dirty="0" smtClean="0"/>
              <a:t>&lt;0.05 as compared to Cross </a:t>
            </a:r>
            <a:r>
              <a:rPr lang="en-GB" sz="2400" dirty="0"/>
              <a:t>and </a:t>
            </a:r>
            <a:r>
              <a:rPr lang="en-GB" sz="2400" dirty="0" smtClean="0"/>
              <a:t>Cripps’s or Lu’s </a:t>
            </a:r>
            <a:r>
              <a:rPr lang="en-GB" sz="2400" dirty="0"/>
              <a:t>error measure. </a:t>
            </a:r>
            <a:endParaRPr lang="en-GB" sz="2400" dirty="0" smtClean="0"/>
          </a:p>
          <a:p>
            <a:r>
              <a:rPr lang="en-GB" sz="2400" dirty="0" smtClean="0"/>
              <a:t>Optimal solution region </a:t>
            </a:r>
            <a:r>
              <a:rPr lang="en-GB" sz="2400" dirty="0" smtClean="0"/>
              <a:t>conforming to GLAC’s </a:t>
            </a:r>
            <a:r>
              <a:rPr lang="en-GB" sz="2400" dirty="0" smtClean="0"/>
              <a:t>shape factors.</a:t>
            </a:r>
          </a:p>
          <a:p>
            <a:r>
              <a:rPr lang="en-GB" sz="2400" dirty="0" smtClean="0"/>
              <a:t>Suitable condition/cases to subdivide GLAC to guarantee acceptable approximation. </a:t>
            </a:r>
            <a:endParaRPr lang="en-GB" sz="2400" dirty="0" smtClean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6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1" y="20737"/>
            <a:ext cx="10515600" cy="1325563"/>
          </a:xfrm>
        </p:spPr>
        <p:txBody>
          <a:bodyPr/>
          <a:lstStyle/>
          <a:p>
            <a:r>
              <a:rPr lang="en-US" dirty="0" smtClean="0"/>
              <a:t>Fairing Bezier Curves</a:t>
            </a:r>
            <a:endParaRPr lang="en-US" dirty="0"/>
          </a:p>
        </p:txBody>
      </p:sp>
      <p:pic>
        <p:nvPicPr>
          <p:cNvPr id="7" name="Picture 6" descr="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0" y="1346300"/>
            <a:ext cx="4267200" cy="2665952"/>
          </a:xfrm>
          <a:prstGeom prst="rect">
            <a:avLst/>
          </a:prstGeom>
        </p:spPr>
      </p:pic>
      <p:pic>
        <p:nvPicPr>
          <p:cNvPr id="9" name="Picture 8" descr="a1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524001"/>
            <a:ext cx="4483100" cy="2156211"/>
          </a:xfrm>
          <a:prstGeom prst="rect">
            <a:avLst/>
          </a:prstGeom>
        </p:spPr>
      </p:pic>
      <p:pic>
        <p:nvPicPr>
          <p:cNvPr id="10" name="Picture 9" descr="b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1" y="4419601"/>
            <a:ext cx="3943351" cy="2008877"/>
          </a:xfrm>
          <a:prstGeom prst="rect">
            <a:avLst/>
          </a:prstGeom>
        </p:spPr>
      </p:pic>
      <p:pic>
        <p:nvPicPr>
          <p:cNvPr id="11" name="Picture 10" descr="b2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4216400"/>
            <a:ext cx="4483100" cy="221504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5105400" y="2870200"/>
            <a:ext cx="12700" cy="2235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943475" y="2518242"/>
            <a:ext cx="349250" cy="322068"/>
          </a:xfrm>
          <a:prstGeom prst="round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921250" y="5424039"/>
            <a:ext cx="349250" cy="322068"/>
          </a:xfrm>
          <a:prstGeom prst="round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54" y="346186"/>
            <a:ext cx="7426369" cy="2692265"/>
          </a:xfrm>
          <a:prstGeom prst="rect">
            <a:avLst/>
          </a:prstGeom>
        </p:spPr>
      </p:pic>
      <p:sp>
        <p:nvSpPr>
          <p:cNvPr id="190466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0"/>
            <a:ext cx="7772400" cy="54868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ja-JP" sz="2400" b="1" dirty="0"/>
              <a:t>Logarithmic Distribution Diagram of Curvature (LDDC)</a:t>
            </a:r>
            <a:endParaRPr lang="en-US" altLang="ja-JP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54" y="2599508"/>
            <a:ext cx="9095130" cy="41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juk 3"/>
          <p:cNvSpPr>
            <a:spLocks noGrp="1"/>
          </p:cNvSpPr>
          <p:nvPr>
            <p:ph type="title"/>
          </p:nvPr>
        </p:nvSpPr>
        <p:spPr>
          <a:xfrm>
            <a:off x="431074" y="235131"/>
            <a:ext cx="11416937" cy="980473"/>
          </a:xfrm>
        </p:spPr>
        <p:txBody>
          <a:bodyPr>
            <a:normAutofit/>
          </a:bodyPr>
          <a:lstStyle/>
          <a:p>
            <a:r>
              <a:rPr kumimoji="1" lang="en-GB" altLang="ja-JP" sz="4800" dirty="0" smtClean="0"/>
              <a:t>What makes an industrial product aesthetic?</a:t>
            </a:r>
            <a:endParaRPr kumimoji="1" lang="ja-JP" alt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3" y="1215604"/>
            <a:ext cx="6723040" cy="50788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4236" y="6421478"/>
            <a:ext cx="2038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(Harada </a:t>
            </a:r>
            <a:r>
              <a:rPr lang="en-US" altLang="ja-JP" dirty="0"/>
              <a:t>et al, </a:t>
            </a:r>
            <a:r>
              <a:rPr lang="en-US" altLang="ja-JP" dirty="0" smtClean="0"/>
              <a:t>1999)</a:t>
            </a:r>
            <a:endParaRPr lang="en-US" altLang="ja-JP" dirty="0"/>
          </a:p>
        </p:txBody>
      </p:sp>
      <p:sp>
        <p:nvSpPr>
          <p:cNvPr id="8" name="Rectangle 7"/>
          <p:cNvSpPr/>
          <p:nvPr/>
        </p:nvSpPr>
        <p:spPr>
          <a:xfrm>
            <a:off x="7171509" y="3755012"/>
            <a:ext cx="21752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Slope = 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Self affinity</a:t>
            </a:r>
            <a:endParaRPr lang="en-MY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509" y="2734034"/>
            <a:ext cx="4676502" cy="10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66" y="44624"/>
            <a:ext cx="11978640" cy="67322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ja-JP" sz="2400" b="1" dirty="0" smtClean="0"/>
              <a:t>Japanese Design Vs European Design</a:t>
            </a:r>
            <a:endParaRPr lang="ja-JP" altLang="en-US" sz="2400" b="1" dirty="0"/>
          </a:p>
        </p:txBody>
      </p:sp>
      <p:pic>
        <p:nvPicPr>
          <p:cNvPr id="7171" name="Picture 4" descr="CLIP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2782387"/>
            <a:ext cx="5043968" cy="260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CLIP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74" y="2658834"/>
            <a:ext cx="3657926" cy="272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656388" y="544201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/>
              <a:t>     David (left)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and </a:t>
            </a:r>
            <a:r>
              <a:rPr lang="en-US" altLang="ja-JP" sz="1600" b="1" dirty="0" err="1"/>
              <a:t>Basara</a:t>
            </a:r>
            <a:r>
              <a:rPr lang="en-US" altLang="ja-JP" sz="1600" b="1" dirty="0"/>
              <a:t> (right)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766889" y="5454710"/>
            <a:ext cx="3500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dirty="0"/>
              <a:t>      Celica (top)</a:t>
            </a:r>
            <a:r>
              <a:rPr lang="ja-JP" altLang="en-US" sz="1800" dirty="0"/>
              <a:t> </a:t>
            </a:r>
            <a:r>
              <a:rPr lang="en-US" altLang="ja-JP" sz="1800" dirty="0"/>
              <a:t>and F355(bottom)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982440" y="582796"/>
            <a:ext cx="38959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/>
              <a:t>・</a:t>
            </a:r>
            <a:r>
              <a:rPr lang="en-US" altLang="ja-JP" sz="4000" dirty="0"/>
              <a:t>David and F355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919536" y="1878196"/>
            <a:ext cx="4248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dirty="0"/>
              <a:t>・</a:t>
            </a:r>
            <a:r>
              <a:rPr lang="en-US" altLang="ja-JP" sz="4000" dirty="0" err="1"/>
              <a:t>Basara</a:t>
            </a:r>
            <a:r>
              <a:rPr lang="en-US" altLang="ja-JP" sz="4000" dirty="0"/>
              <a:t> and Celica</a:t>
            </a:r>
            <a:endParaRPr lang="ja-JP" altLang="en-US" sz="4000" dirty="0"/>
          </a:p>
        </p:txBody>
      </p:sp>
      <p:sp>
        <p:nvSpPr>
          <p:cNvPr id="323596" name="Text Box 12"/>
          <p:cNvSpPr txBox="1">
            <a:spLocks noChangeArrowheads="1"/>
          </p:cNvSpPr>
          <p:nvPr/>
        </p:nvSpPr>
        <p:spPr bwMode="auto">
          <a:xfrm>
            <a:off x="7248128" y="666998"/>
            <a:ext cx="29557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000" dirty="0"/>
              <a:t>Divergent</a:t>
            </a:r>
            <a:endParaRPr lang="ja-JP" altLang="en-US" sz="4000" dirty="0"/>
          </a:p>
        </p:txBody>
      </p:sp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6965730" y="1950948"/>
            <a:ext cx="30187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000" dirty="0"/>
              <a:t>Convergent</a:t>
            </a:r>
            <a:endParaRPr lang="ja-JP" altLang="en-US" sz="4000" dirty="0"/>
          </a:p>
        </p:txBody>
      </p:sp>
      <p:sp>
        <p:nvSpPr>
          <p:cNvPr id="323600" name="AutoShape 16"/>
          <p:cNvSpPr>
            <a:spLocks noChangeArrowheads="1"/>
          </p:cNvSpPr>
          <p:nvPr/>
        </p:nvSpPr>
        <p:spPr bwMode="auto">
          <a:xfrm>
            <a:off x="6046788" y="876067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3601" name="AutoShape 17"/>
          <p:cNvSpPr>
            <a:spLocks noChangeArrowheads="1"/>
          </p:cNvSpPr>
          <p:nvPr/>
        </p:nvSpPr>
        <p:spPr bwMode="auto">
          <a:xfrm>
            <a:off x="6190804" y="2166972"/>
            <a:ext cx="465584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05326"/>
              </p:ext>
            </p:extLst>
          </p:nvPr>
        </p:nvGraphicFramePr>
        <p:xfrm>
          <a:off x="446314" y="6066314"/>
          <a:ext cx="10515600" cy="62484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MY" b="0" dirty="0">
                          <a:effectLst/>
                          <a:latin typeface="inherit"/>
                        </a:rPr>
                        <a:t/>
                      </a:r>
                      <a:br>
                        <a:rPr lang="en-MY" b="0" dirty="0">
                          <a:effectLst/>
                          <a:latin typeface="inherit"/>
                        </a:rPr>
                      </a:br>
                      <a:r>
                        <a:rPr lang="en-MY" b="0" dirty="0" err="1" smtClean="0">
                          <a:effectLst/>
                          <a:latin typeface="inherit"/>
                        </a:rPr>
                        <a:t>Kanaya</a:t>
                      </a:r>
                      <a:r>
                        <a:rPr lang="en-MY" b="0" baseline="0" dirty="0" smtClean="0">
                          <a:effectLst/>
                          <a:latin typeface="inherit"/>
                        </a:rPr>
                        <a:t> et. al, </a:t>
                      </a:r>
                      <a:r>
                        <a:rPr lang="en-MY" b="0" dirty="0" smtClean="0">
                          <a:effectLst/>
                          <a:latin typeface="inherit"/>
                        </a:rPr>
                        <a:t>Proc</a:t>
                      </a:r>
                      <a:r>
                        <a:rPr lang="en-MY" b="0" dirty="0">
                          <a:effectLst/>
                          <a:latin typeface="inherit"/>
                        </a:rPr>
                        <a:t>. VSMM2003, 2003, pp 289-296. Computer-Aided Design &amp; Applications</a:t>
                      </a:r>
                    </a:p>
                  </a:txBody>
                  <a:tcPr marR="762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0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6" grpId="0" autoUpdateAnimBg="0"/>
      <p:bldP spid="323597" grpId="0" autoUpdateAnimBg="0"/>
      <p:bldP spid="323600" grpId="0" animBg="1"/>
      <p:bldP spid="323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juk 1"/>
          <p:cNvSpPr>
            <a:spLocks noGrp="1"/>
          </p:cNvSpPr>
          <p:nvPr>
            <p:ph type="title"/>
          </p:nvPr>
        </p:nvSpPr>
        <p:spPr>
          <a:xfrm>
            <a:off x="1559496" y="44624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GB" altLang="ja-JP" sz="2400" b="1" dirty="0" smtClean="0"/>
              <a:t>LDDC=Logarithmic </a:t>
            </a:r>
            <a:r>
              <a:rPr lang="en-GB" altLang="ja-JP" sz="2400" b="1" dirty="0"/>
              <a:t>Curvature </a:t>
            </a:r>
            <a:r>
              <a:rPr lang="en-GB" altLang="ja-JP" sz="2400" b="1" dirty="0" smtClean="0"/>
              <a:t>Histogram</a:t>
            </a:r>
            <a:endParaRPr kumimoji="1" lang="ja-JP" alt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5" y="901338"/>
            <a:ext cx="8090358" cy="579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73433" y="609203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err="1"/>
              <a:t>Kanaya</a:t>
            </a:r>
            <a:r>
              <a:rPr lang="en-US" altLang="ja-JP" dirty="0"/>
              <a:t> et al, 2003)</a:t>
            </a:r>
          </a:p>
        </p:txBody>
      </p:sp>
    </p:spTree>
    <p:extLst>
      <p:ext uri="{BB962C8B-B14F-4D97-AF65-F5344CB8AC3E}">
        <p14:creationId xmlns:p14="http://schemas.microsoft.com/office/powerpoint/2010/main" val="22061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ju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kumimoji="1" lang="en-GB" altLang="ja-JP" sz="2400" b="1" dirty="0"/>
              <a:t>LAC </a:t>
            </a:r>
            <a:r>
              <a:rPr kumimoji="1" lang="en-GB" altLang="ja-JP" sz="2400" b="1" dirty="0" smtClean="0"/>
              <a:t>derivation from LCH</a:t>
            </a:r>
            <a:endParaRPr kumimoji="1" lang="ja-JP" alt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3" y="1215553"/>
            <a:ext cx="6157294" cy="389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817" y="503422"/>
            <a:ext cx="4284617" cy="6270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492" y="274935"/>
            <a:ext cx="2143125" cy="22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96353" y="633969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Lorimer et al, 1994 </a:t>
            </a:r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1592581" y="5606563"/>
            <a:ext cx="1834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Miura et al, 2005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771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5236</TotalTime>
  <Words>923</Words>
  <Application>Microsoft Office PowerPoint</Application>
  <PresentationFormat>Widescreen</PresentationFormat>
  <Paragraphs>426</Paragraphs>
  <Slides>34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MS Mincho</vt:lpstr>
      <vt:lpstr>ＭＳ Ｐゴシック</vt:lpstr>
      <vt:lpstr>Arial</vt:lpstr>
      <vt:lpstr>Arial Rounded MT Bold</vt:lpstr>
      <vt:lpstr>Calibri</vt:lpstr>
      <vt:lpstr>Calibri Light</vt:lpstr>
      <vt:lpstr>Cambria Math</vt:lpstr>
      <vt:lpstr>inherit</vt:lpstr>
      <vt:lpstr>Inherited</vt:lpstr>
      <vt:lpstr>Times</vt:lpstr>
      <vt:lpstr>Times New Roman</vt:lpstr>
      <vt:lpstr>Office Theme</vt:lpstr>
      <vt:lpstr>数式</vt:lpstr>
      <vt:lpstr> The Approximation of  Generalized Log-aesthetic Curves  with Quintic Bezier/Trigo Bezier Curves </vt:lpstr>
      <vt:lpstr>PowerPoint Presentation</vt:lpstr>
      <vt:lpstr>CONVENTIONAL DESIGN AND BEZIER CURVES</vt:lpstr>
      <vt:lpstr>Fairing Bezier Curves</vt:lpstr>
      <vt:lpstr>Logarithmic Distribution Diagram of Curvature (LDDC)</vt:lpstr>
      <vt:lpstr>What makes an industrial product aesthetic?</vt:lpstr>
      <vt:lpstr>PowerPoint Presentation</vt:lpstr>
      <vt:lpstr>LDDC=Logarithmic Curvature Histogram</vt:lpstr>
      <vt:lpstr>LAC derivation from LCH</vt:lpstr>
      <vt:lpstr>Aesthetic Curves</vt:lpstr>
      <vt:lpstr>Log-Aesthetic Curves</vt:lpstr>
      <vt:lpstr>Some famous spirals</vt:lpstr>
      <vt:lpstr>Curves for Design</vt:lpstr>
      <vt:lpstr>Drawing LACs with 3/4/6 control points</vt:lpstr>
      <vt:lpstr>LAC as plugin for Rhino 3D</vt:lpstr>
      <vt:lpstr>PowerPoint Presentation</vt:lpstr>
      <vt:lpstr>PowerPoint Presentation</vt:lpstr>
      <vt:lpstr> GLAC= Extra shape parameter ν  +   LA curves </vt:lpstr>
      <vt:lpstr>G1 GLAC</vt:lpstr>
      <vt:lpstr>Approximation Idea: Gn=3 Approximation</vt:lpstr>
      <vt:lpstr>Quintic Bezier</vt:lpstr>
      <vt:lpstr>At Start point (t=0)</vt:lpstr>
      <vt:lpstr>At end point (t=1)</vt:lpstr>
      <vt:lpstr>GLAC satisfying endpoint Geometric continuity</vt:lpstr>
      <vt:lpstr>Control points of Quintic Bezier Approximation</vt:lpstr>
      <vt:lpstr>Finding Optimal ξ_1  &amp; ω_1 with curvature errors</vt:lpstr>
      <vt:lpstr>PowerPoint Presentation</vt:lpstr>
      <vt:lpstr>Results: Normalized Arc Length </vt:lpstr>
      <vt:lpstr>Results: various arc lengths</vt:lpstr>
      <vt:lpstr>GLAC (logarithmic spiral):</vt:lpstr>
      <vt:lpstr>GLAC (circle involute):</vt:lpstr>
      <vt:lpstr>GLAC (clothoid):</vt:lpstr>
      <vt:lpstr>Conclusion &amp; Future 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 G</cp:lastModifiedBy>
  <cp:revision>595</cp:revision>
  <cp:lastPrinted>2017-08-06T07:35:29Z</cp:lastPrinted>
  <dcterms:created xsi:type="dcterms:W3CDTF">2015-09-15T02:22:58Z</dcterms:created>
  <dcterms:modified xsi:type="dcterms:W3CDTF">2018-06-19T14:14:40Z</dcterms:modified>
</cp:coreProperties>
</file>