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Lst>
  <p:sldIdLst>
    <p:sldId id="256" r:id="rId2"/>
  </p:sldIdLst>
  <p:sldSz cx="30279975" cy="42808525"/>
  <p:notesSz cx="6858000" cy="9144000"/>
  <p:defaultTextStyle>
    <a:defPPr>
      <a:defRPr lang="en-GB"/>
    </a:defPPr>
    <a:lvl1pPr algn="l" rtl="0" fontAlgn="base">
      <a:spcBef>
        <a:spcPct val="0"/>
      </a:spcBef>
      <a:spcAft>
        <a:spcPct val="0"/>
      </a:spcAft>
      <a:defRPr sz="9100" kern="1200">
        <a:solidFill>
          <a:schemeClr val="tx1"/>
        </a:solidFill>
        <a:latin typeface="Arial" charset="0"/>
        <a:ea typeface="+mn-ea"/>
        <a:cs typeface="+mn-cs"/>
      </a:defRPr>
    </a:lvl1pPr>
    <a:lvl2pPr marL="457110" algn="l" rtl="0" fontAlgn="base">
      <a:spcBef>
        <a:spcPct val="0"/>
      </a:spcBef>
      <a:spcAft>
        <a:spcPct val="0"/>
      </a:spcAft>
      <a:defRPr sz="9100" kern="1200">
        <a:solidFill>
          <a:schemeClr val="tx1"/>
        </a:solidFill>
        <a:latin typeface="Arial" charset="0"/>
        <a:ea typeface="+mn-ea"/>
        <a:cs typeface="+mn-cs"/>
      </a:defRPr>
    </a:lvl2pPr>
    <a:lvl3pPr marL="914220" algn="l" rtl="0" fontAlgn="base">
      <a:spcBef>
        <a:spcPct val="0"/>
      </a:spcBef>
      <a:spcAft>
        <a:spcPct val="0"/>
      </a:spcAft>
      <a:defRPr sz="9100" kern="1200">
        <a:solidFill>
          <a:schemeClr val="tx1"/>
        </a:solidFill>
        <a:latin typeface="Arial" charset="0"/>
        <a:ea typeface="+mn-ea"/>
        <a:cs typeface="+mn-cs"/>
      </a:defRPr>
    </a:lvl3pPr>
    <a:lvl4pPr marL="1371330" algn="l" rtl="0" fontAlgn="base">
      <a:spcBef>
        <a:spcPct val="0"/>
      </a:spcBef>
      <a:spcAft>
        <a:spcPct val="0"/>
      </a:spcAft>
      <a:defRPr sz="9100" kern="1200">
        <a:solidFill>
          <a:schemeClr val="tx1"/>
        </a:solidFill>
        <a:latin typeface="Arial" charset="0"/>
        <a:ea typeface="+mn-ea"/>
        <a:cs typeface="+mn-cs"/>
      </a:defRPr>
    </a:lvl4pPr>
    <a:lvl5pPr marL="1828440" algn="l" rtl="0" fontAlgn="base">
      <a:spcBef>
        <a:spcPct val="0"/>
      </a:spcBef>
      <a:spcAft>
        <a:spcPct val="0"/>
      </a:spcAft>
      <a:defRPr sz="9100" kern="1200">
        <a:solidFill>
          <a:schemeClr val="tx1"/>
        </a:solidFill>
        <a:latin typeface="Arial" charset="0"/>
        <a:ea typeface="+mn-ea"/>
        <a:cs typeface="+mn-cs"/>
      </a:defRPr>
    </a:lvl5pPr>
    <a:lvl6pPr marL="2285550" algn="l" defTabSz="914220" rtl="0" eaLnBrk="1" latinLnBrk="0" hangingPunct="1">
      <a:defRPr sz="9100" kern="1200">
        <a:solidFill>
          <a:schemeClr val="tx1"/>
        </a:solidFill>
        <a:latin typeface="Arial" charset="0"/>
        <a:ea typeface="+mn-ea"/>
        <a:cs typeface="+mn-cs"/>
      </a:defRPr>
    </a:lvl6pPr>
    <a:lvl7pPr marL="2742660" algn="l" defTabSz="914220" rtl="0" eaLnBrk="1" latinLnBrk="0" hangingPunct="1">
      <a:defRPr sz="9100" kern="1200">
        <a:solidFill>
          <a:schemeClr val="tx1"/>
        </a:solidFill>
        <a:latin typeface="Arial" charset="0"/>
        <a:ea typeface="+mn-ea"/>
        <a:cs typeface="+mn-cs"/>
      </a:defRPr>
    </a:lvl7pPr>
    <a:lvl8pPr marL="3199774" algn="l" defTabSz="914220" rtl="0" eaLnBrk="1" latinLnBrk="0" hangingPunct="1">
      <a:defRPr sz="9100" kern="1200">
        <a:solidFill>
          <a:schemeClr val="tx1"/>
        </a:solidFill>
        <a:latin typeface="Arial" charset="0"/>
        <a:ea typeface="+mn-ea"/>
        <a:cs typeface="+mn-cs"/>
      </a:defRPr>
    </a:lvl8pPr>
    <a:lvl9pPr marL="3656884" algn="l" defTabSz="914220" rtl="0" eaLnBrk="1" latinLnBrk="0" hangingPunct="1">
      <a:defRPr sz="9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C0C0C0"/>
    <a:srgbClr val="00FFFF"/>
    <a:srgbClr val="00FF00"/>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16" autoAdjust="0"/>
    <p:restoredTop sz="99558" autoAdjust="0"/>
  </p:normalViewPr>
  <p:slideViewPr>
    <p:cSldViewPr>
      <p:cViewPr>
        <p:scale>
          <a:sx n="38" d="100"/>
          <a:sy n="38" d="100"/>
        </p:scale>
        <p:origin x="-78" y="270"/>
      </p:cViewPr>
      <p:guideLst>
        <p:guide orient="horz" pos="13483"/>
        <p:guide pos="953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A3434F-C9EA-4F1F-920F-CF792750EF95}" type="doc">
      <dgm:prSet loTypeId="urn:microsoft.com/office/officeart/2005/8/layout/hList3" loCatId="list" qsTypeId="urn:microsoft.com/office/officeart/2005/8/quickstyle/3d3" qsCatId="3D" csTypeId="urn:microsoft.com/office/officeart/2005/8/colors/accent5_1" csCatId="accent5" phldr="1"/>
      <dgm:spPr/>
      <dgm:t>
        <a:bodyPr/>
        <a:lstStyle/>
        <a:p>
          <a:endParaRPr lang="en-IE"/>
        </a:p>
      </dgm:t>
    </dgm:pt>
    <dgm:pt modelId="{951F2D5A-E5FF-4E44-A10B-438CFB350B4C}">
      <dgm:prSet/>
      <dgm:spPr>
        <a:solidFill>
          <a:schemeClr val="accent5">
            <a:shade val="80000"/>
            <a:hueOff val="0"/>
            <a:satOff val="0"/>
            <a:lumOff val="0"/>
            <a:alpha val="70000"/>
          </a:schemeClr>
        </a:solidFill>
        <a:ln w="25400"/>
      </dgm:spPr>
      <dgm:t>
        <a:bodyPr/>
        <a:lstStyle/>
        <a:p>
          <a:pPr rtl="0"/>
          <a:r>
            <a:rPr lang="en-US" b="1" dirty="0" smtClean="0"/>
            <a:t>Physics, philosophy and different schools of thought</a:t>
          </a:r>
          <a:endParaRPr lang="en-IE" b="1" dirty="0"/>
        </a:p>
      </dgm:t>
    </dgm:pt>
    <dgm:pt modelId="{7F2E7D3D-C259-4437-805D-C0C734E340A9}" type="parTrans" cxnId="{10161BD0-AE03-43F5-A50E-4E9892A1EDFA}">
      <dgm:prSet/>
      <dgm:spPr/>
      <dgm:t>
        <a:bodyPr/>
        <a:lstStyle/>
        <a:p>
          <a:endParaRPr lang="en-IE"/>
        </a:p>
      </dgm:t>
    </dgm:pt>
    <dgm:pt modelId="{FC0C30C0-7A69-47AA-B41D-5EBB270FDF73}" type="sibTrans" cxnId="{10161BD0-AE03-43F5-A50E-4E9892A1EDFA}">
      <dgm:prSet/>
      <dgm:spPr/>
      <dgm:t>
        <a:bodyPr/>
        <a:lstStyle/>
        <a:p>
          <a:endParaRPr lang="en-IE"/>
        </a:p>
      </dgm:t>
    </dgm:pt>
    <dgm:pt modelId="{B981BBB9-46AC-4A52-88CB-E42B038DAA44}">
      <dgm:prSet/>
      <dgm:spPr>
        <a:solidFill>
          <a:schemeClr val="accent5">
            <a:shade val="80000"/>
            <a:hueOff val="0"/>
            <a:satOff val="0"/>
            <a:lumOff val="0"/>
          </a:schemeClr>
        </a:solidFill>
      </dgm:spPr>
      <dgm:t>
        <a:bodyPr/>
        <a:lstStyle/>
        <a:p>
          <a:endParaRPr lang="en-IE"/>
        </a:p>
      </dgm:t>
    </dgm:pt>
    <dgm:pt modelId="{7AA89604-21F9-4A39-92F5-E4DA39658569}" type="parTrans" cxnId="{85BEA488-C5AA-4B29-A43C-4317AA69C35C}">
      <dgm:prSet/>
      <dgm:spPr/>
      <dgm:t>
        <a:bodyPr/>
        <a:lstStyle/>
        <a:p>
          <a:endParaRPr lang="en-IE"/>
        </a:p>
      </dgm:t>
    </dgm:pt>
    <dgm:pt modelId="{0AF98DD5-D15D-4862-B186-2F3020766371}" type="sibTrans" cxnId="{85BEA488-C5AA-4B29-A43C-4317AA69C35C}">
      <dgm:prSet/>
      <dgm:spPr/>
      <dgm:t>
        <a:bodyPr/>
        <a:lstStyle/>
        <a:p>
          <a:endParaRPr lang="en-IE"/>
        </a:p>
      </dgm:t>
    </dgm:pt>
    <dgm:pt modelId="{DB31F746-7D83-4F87-8DC4-CE3F07D065E1}">
      <dgm:prSet custT="1"/>
      <dgm:spPr/>
      <dgm:t>
        <a:bodyPr/>
        <a:lstStyle/>
        <a:p>
          <a:pPr algn="ctr"/>
          <a:r>
            <a:rPr lang="en-US" sz="2800" b="1" dirty="0" smtClean="0"/>
            <a:t>Philosophy</a:t>
          </a:r>
        </a:p>
        <a:p>
          <a:pPr algn="l"/>
          <a:r>
            <a:rPr lang="en-US" sz="2800" dirty="0" smtClean="0"/>
            <a:t>Share many different schools of thought such as Realism, Idealism and Rationalism. The school of thought a philosopher believes in is entirely up to their own opinion</a:t>
          </a:r>
          <a:endParaRPr lang="en-IE" sz="2800" dirty="0" smtClean="0"/>
        </a:p>
        <a:p>
          <a:pPr algn="l"/>
          <a:r>
            <a:rPr lang="en-US" sz="2800" dirty="0" smtClean="0"/>
            <a:t>Some of the different branches are concerned with topics that have a very large scope such as the issue of what is knowledge (Epistemology), and why something like science is possible.</a:t>
          </a:r>
          <a:endParaRPr lang="en-IE" sz="2800" dirty="0" smtClean="0"/>
        </a:p>
        <a:p>
          <a:pPr algn="l"/>
          <a:r>
            <a:rPr lang="en-US" sz="2800" dirty="0" smtClean="0"/>
            <a:t>Tend to give more emphasis to a single authors viewpoint rather than to a topic as a whole</a:t>
          </a:r>
          <a:endParaRPr lang="en-IE" sz="2800" dirty="0" smtClean="0"/>
        </a:p>
        <a:p>
          <a:pPr algn="l"/>
          <a:r>
            <a:rPr lang="en-US" sz="2800" dirty="0" smtClean="0"/>
            <a:t>To educate philosophers they study the (old) writings of other philosophers, these might date back more than 2300 years, as is the case for Aristotle.</a:t>
          </a:r>
          <a:endParaRPr lang="en-IE" sz="2800" dirty="0"/>
        </a:p>
      </dgm:t>
    </dgm:pt>
    <dgm:pt modelId="{B08BFF56-B28D-49AD-B9D0-222786ED71F3}" type="parTrans" cxnId="{40C6F68B-1847-4D90-A74D-D65825B7FFE2}">
      <dgm:prSet/>
      <dgm:spPr/>
      <dgm:t>
        <a:bodyPr/>
        <a:lstStyle/>
        <a:p>
          <a:endParaRPr lang="en-IE"/>
        </a:p>
      </dgm:t>
    </dgm:pt>
    <dgm:pt modelId="{407EEEC7-33CA-41F1-8AC3-8AE1B25B3572}" type="sibTrans" cxnId="{40C6F68B-1847-4D90-A74D-D65825B7FFE2}">
      <dgm:prSet/>
      <dgm:spPr/>
      <dgm:t>
        <a:bodyPr/>
        <a:lstStyle/>
        <a:p>
          <a:endParaRPr lang="en-IE"/>
        </a:p>
      </dgm:t>
    </dgm:pt>
    <dgm:pt modelId="{FBC35FA1-0D76-48F0-A3D3-8A223652DA3D}">
      <dgm:prSet custT="1"/>
      <dgm:spPr/>
      <dgm:t>
        <a:bodyPr/>
        <a:lstStyle/>
        <a:p>
          <a:pPr algn="ctr"/>
          <a:r>
            <a:rPr lang="en-US" sz="2800" b="1" dirty="0" smtClean="0"/>
            <a:t>Physics</a:t>
          </a:r>
        </a:p>
        <a:p>
          <a:pPr algn="l"/>
          <a:r>
            <a:rPr lang="en-US" sz="2800" dirty="0" smtClean="0"/>
            <a:t>Share the same school of thought throughout the subject, for example all Physicists believe in the existence of a material world and of things such as matter.</a:t>
          </a:r>
          <a:endParaRPr lang="en-IE" sz="2800" dirty="0" smtClean="0"/>
        </a:p>
        <a:p>
          <a:pPr algn="l"/>
          <a:r>
            <a:rPr lang="en-US" sz="2800" dirty="0" smtClean="0"/>
            <a:t>It is only for the new and cutting-edge theories that different opinions exist in Physics.</a:t>
          </a:r>
          <a:endParaRPr lang="en-IE" sz="2800" dirty="0" smtClean="0"/>
        </a:p>
        <a:p>
          <a:pPr algn="l"/>
          <a:r>
            <a:rPr lang="en-US" sz="2800" dirty="0" smtClean="0"/>
            <a:t>Have a sense of unity flowing through their subject, for example there is a set of SI units that are used regardless of what topic of Physics is being studied. Also they agree on a on a set of theories and these theories are used countless times across all areas of Physics</a:t>
          </a:r>
          <a:endParaRPr lang="en-IE" sz="2800" dirty="0" smtClean="0"/>
        </a:p>
        <a:p>
          <a:pPr algn="l"/>
          <a:r>
            <a:rPr lang="en-US" sz="2800" dirty="0" smtClean="0"/>
            <a:t>This unity and universal agreement within Physics has enabled the subject  to use textbooks to educate physicists</a:t>
          </a:r>
          <a:endParaRPr lang="en-IE" sz="2800" dirty="0"/>
        </a:p>
      </dgm:t>
    </dgm:pt>
    <dgm:pt modelId="{61CCEDF3-4EDC-4658-9269-DCC472D83934}" type="parTrans" cxnId="{88CFCD65-DDA2-4597-B994-DD8B0E61A5DE}">
      <dgm:prSet/>
      <dgm:spPr/>
      <dgm:t>
        <a:bodyPr/>
        <a:lstStyle/>
        <a:p>
          <a:endParaRPr lang="en-IE"/>
        </a:p>
      </dgm:t>
    </dgm:pt>
    <dgm:pt modelId="{1D33FAB5-B999-4218-88F6-E5D7C9DD8C1B}" type="sibTrans" cxnId="{88CFCD65-DDA2-4597-B994-DD8B0E61A5DE}">
      <dgm:prSet/>
      <dgm:spPr/>
      <dgm:t>
        <a:bodyPr/>
        <a:lstStyle/>
        <a:p>
          <a:endParaRPr lang="en-IE"/>
        </a:p>
      </dgm:t>
    </dgm:pt>
    <dgm:pt modelId="{86D38B59-91F5-4F19-9020-E4FDE266E177}" type="pres">
      <dgm:prSet presAssocID="{C9A3434F-C9EA-4F1F-920F-CF792750EF95}" presName="composite" presStyleCnt="0">
        <dgm:presLayoutVars>
          <dgm:chMax val="1"/>
          <dgm:dir/>
          <dgm:resizeHandles val="exact"/>
        </dgm:presLayoutVars>
      </dgm:prSet>
      <dgm:spPr/>
      <dgm:t>
        <a:bodyPr/>
        <a:lstStyle/>
        <a:p>
          <a:endParaRPr lang="en-IE"/>
        </a:p>
      </dgm:t>
    </dgm:pt>
    <dgm:pt modelId="{0B7DF991-734F-42E9-AA58-9CB07BD56DB4}" type="pres">
      <dgm:prSet presAssocID="{951F2D5A-E5FF-4E44-A10B-438CFB350B4C}" presName="roof" presStyleLbl="dkBgShp" presStyleIdx="0" presStyleCnt="2" custScaleY="59259" custLinFactNeighborY="19444"/>
      <dgm:spPr>
        <a:prstGeom prst="round2SameRect">
          <a:avLst/>
        </a:prstGeom>
      </dgm:spPr>
      <dgm:t>
        <a:bodyPr/>
        <a:lstStyle/>
        <a:p>
          <a:endParaRPr lang="en-IE"/>
        </a:p>
      </dgm:t>
    </dgm:pt>
    <dgm:pt modelId="{3E0E1EA8-3142-400F-A405-9D926CE71AD9}" type="pres">
      <dgm:prSet presAssocID="{951F2D5A-E5FF-4E44-A10B-438CFB350B4C}" presName="pillars" presStyleCnt="0"/>
      <dgm:spPr/>
    </dgm:pt>
    <dgm:pt modelId="{0B701759-F0B1-4659-B0FE-ED0C673F12D9}" type="pres">
      <dgm:prSet presAssocID="{951F2D5A-E5FF-4E44-A10B-438CFB350B4C}" presName="pillar1" presStyleLbl="node1" presStyleIdx="0" presStyleCnt="2">
        <dgm:presLayoutVars>
          <dgm:bulletEnabled val="1"/>
        </dgm:presLayoutVars>
      </dgm:prSet>
      <dgm:spPr/>
      <dgm:t>
        <a:bodyPr/>
        <a:lstStyle/>
        <a:p>
          <a:endParaRPr lang="en-IE"/>
        </a:p>
      </dgm:t>
    </dgm:pt>
    <dgm:pt modelId="{F6149BD8-FFE3-46A4-AF95-5C83F704CE20}" type="pres">
      <dgm:prSet presAssocID="{FBC35FA1-0D76-48F0-A3D3-8A223652DA3D}" presName="pillarX" presStyleLbl="node1" presStyleIdx="1" presStyleCnt="2">
        <dgm:presLayoutVars>
          <dgm:bulletEnabled val="1"/>
        </dgm:presLayoutVars>
      </dgm:prSet>
      <dgm:spPr/>
      <dgm:t>
        <a:bodyPr/>
        <a:lstStyle/>
        <a:p>
          <a:endParaRPr lang="en-IE"/>
        </a:p>
      </dgm:t>
    </dgm:pt>
    <dgm:pt modelId="{9E07B891-72BA-4FA8-871A-29263859B028}" type="pres">
      <dgm:prSet presAssocID="{951F2D5A-E5FF-4E44-A10B-438CFB350B4C}" presName="base" presStyleLbl="dkBgShp" presStyleIdx="1" presStyleCnt="2"/>
      <dgm:spPr/>
    </dgm:pt>
  </dgm:ptLst>
  <dgm:cxnLst>
    <dgm:cxn modelId="{5533599B-FEAD-47E5-B983-69F3C2842B74}" type="presOf" srcId="{C9A3434F-C9EA-4F1F-920F-CF792750EF95}" destId="{86D38B59-91F5-4F19-9020-E4FDE266E177}" srcOrd="0" destOrd="0" presId="urn:microsoft.com/office/officeart/2005/8/layout/hList3"/>
    <dgm:cxn modelId="{A1EAC9F3-F88D-41DC-A542-864B4FE2107B}" type="presOf" srcId="{FBC35FA1-0D76-48F0-A3D3-8A223652DA3D}" destId="{F6149BD8-FFE3-46A4-AF95-5C83F704CE20}" srcOrd="0" destOrd="0" presId="urn:microsoft.com/office/officeart/2005/8/layout/hList3"/>
    <dgm:cxn modelId="{01861379-F37C-43BC-BE2D-6C8DF4F4FCF1}" type="presOf" srcId="{951F2D5A-E5FF-4E44-A10B-438CFB350B4C}" destId="{0B7DF991-734F-42E9-AA58-9CB07BD56DB4}" srcOrd="0" destOrd="0" presId="urn:microsoft.com/office/officeart/2005/8/layout/hList3"/>
    <dgm:cxn modelId="{40C6F68B-1847-4D90-A74D-D65825B7FFE2}" srcId="{951F2D5A-E5FF-4E44-A10B-438CFB350B4C}" destId="{DB31F746-7D83-4F87-8DC4-CE3F07D065E1}" srcOrd="0" destOrd="0" parTransId="{B08BFF56-B28D-49AD-B9D0-222786ED71F3}" sibTransId="{407EEEC7-33CA-41F1-8AC3-8AE1B25B3572}"/>
    <dgm:cxn modelId="{88CFCD65-DDA2-4597-B994-DD8B0E61A5DE}" srcId="{951F2D5A-E5FF-4E44-A10B-438CFB350B4C}" destId="{FBC35FA1-0D76-48F0-A3D3-8A223652DA3D}" srcOrd="1" destOrd="0" parTransId="{61CCEDF3-4EDC-4658-9269-DCC472D83934}" sibTransId="{1D33FAB5-B999-4218-88F6-E5D7C9DD8C1B}"/>
    <dgm:cxn modelId="{85BEA488-C5AA-4B29-A43C-4317AA69C35C}" srcId="{C9A3434F-C9EA-4F1F-920F-CF792750EF95}" destId="{B981BBB9-46AC-4A52-88CB-E42B038DAA44}" srcOrd="1" destOrd="0" parTransId="{7AA89604-21F9-4A39-92F5-E4DA39658569}" sibTransId="{0AF98DD5-D15D-4862-B186-2F3020766371}"/>
    <dgm:cxn modelId="{F4DE816D-6B0A-4CC6-80DF-680EB1DD8C9B}" type="presOf" srcId="{DB31F746-7D83-4F87-8DC4-CE3F07D065E1}" destId="{0B701759-F0B1-4659-B0FE-ED0C673F12D9}" srcOrd="0" destOrd="0" presId="urn:microsoft.com/office/officeart/2005/8/layout/hList3"/>
    <dgm:cxn modelId="{10161BD0-AE03-43F5-A50E-4E9892A1EDFA}" srcId="{C9A3434F-C9EA-4F1F-920F-CF792750EF95}" destId="{951F2D5A-E5FF-4E44-A10B-438CFB350B4C}" srcOrd="0" destOrd="0" parTransId="{7F2E7D3D-C259-4437-805D-C0C734E340A9}" sibTransId="{FC0C30C0-7A69-47AA-B41D-5EBB270FDF73}"/>
    <dgm:cxn modelId="{725C32D6-6123-418C-B1D2-B8009539BC89}" type="presParOf" srcId="{86D38B59-91F5-4F19-9020-E4FDE266E177}" destId="{0B7DF991-734F-42E9-AA58-9CB07BD56DB4}" srcOrd="0" destOrd="0" presId="urn:microsoft.com/office/officeart/2005/8/layout/hList3"/>
    <dgm:cxn modelId="{A69FF06B-E827-4E04-868D-6AB309A49948}" type="presParOf" srcId="{86D38B59-91F5-4F19-9020-E4FDE266E177}" destId="{3E0E1EA8-3142-400F-A405-9D926CE71AD9}" srcOrd="1" destOrd="0" presId="urn:microsoft.com/office/officeart/2005/8/layout/hList3"/>
    <dgm:cxn modelId="{0BE4C164-229B-482E-8A06-FAE656993DBB}" type="presParOf" srcId="{3E0E1EA8-3142-400F-A405-9D926CE71AD9}" destId="{0B701759-F0B1-4659-B0FE-ED0C673F12D9}" srcOrd="0" destOrd="0" presId="urn:microsoft.com/office/officeart/2005/8/layout/hList3"/>
    <dgm:cxn modelId="{303E9618-B7F8-4898-B8F2-F09CEE677EB7}" type="presParOf" srcId="{3E0E1EA8-3142-400F-A405-9D926CE71AD9}" destId="{F6149BD8-FFE3-46A4-AF95-5C83F704CE20}" srcOrd="1" destOrd="0" presId="urn:microsoft.com/office/officeart/2005/8/layout/hList3"/>
    <dgm:cxn modelId="{F9ECFE3B-D44A-4839-8A3F-65C349AF35F3}" type="presParOf" srcId="{86D38B59-91F5-4F19-9020-E4FDE266E177}" destId="{9E07B891-72BA-4FA8-871A-29263859B028}" srcOrd="2" destOrd="0" presId="urn:microsoft.com/office/officeart/2005/8/layout/hList3"/>
  </dgm:cxnLst>
  <dgm:bg>
    <a:noFill/>
  </dgm:bg>
  <dgm:whole>
    <a:ln w="76200"/>
  </dgm:whole>
  <dgm:extLst>
    <a:ext uri="http://schemas.microsoft.com/office/drawing/2008/diagram">
      <dsp:dataModelExt xmlns:dsp="http://schemas.microsoft.com/office/drawing/2008/diagram" xmlns=""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A3434F-C9EA-4F1F-920F-CF792750EF95}" type="doc">
      <dgm:prSet loTypeId="urn:microsoft.com/office/officeart/2005/8/layout/hList3" loCatId="list" qsTypeId="urn:microsoft.com/office/officeart/2005/8/quickstyle/3d3" qsCatId="3D" csTypeId="urn:microsoft.com/office/officeart/2005/8/colors/accent5_1" csCatId="accent5" phldr="1"/>
      <dgm:spPr/>
      <dgm:t>
        <a:bodyPr/>
        <a:lstStyle/>
        <a:p>
          <a:endParaRPr lang="en-IE"/>
        </a:p>
      </dgm:t>
    </dgm:pt>
    <dgm:pt modelId="{951F2D5A-E5FF-4E44-A10B-438CFB350B4C}">
      <dgm:prSet/>
      <dgm:spPr>
        <a:solidFill>
          <a:schemeClr val="accent5">
            <a:shade val="80000"/>
            <a:hueOff val="0"/>
            <a:satOff val="0"/>
            <a:lumOff val="0"/>
            <a:alpha val="70000"/>
          </a:schemeClr>
        </a:solidFill>
      </dgm:spPr>
      <dgm:t>
        <a:bodyPr/>
        <a:lstStyle/>
        <a:p>
          <a:pPr rtl="0"/>
          <a:r>
            <a:rPr lang="en-IE" b="1" dirty="0" smtClean="0"/>
            <a:t>Common topics of study</a:t>
          </a:r>
          <a:endParaRPr lang="en-IE" b="1" dirty="0"/>
        </a:p>
      </dgm:t>
    </dgm:pt>
    <dgm:pt modelId="{7F2E7D3D-C259-4437-805D-C0C734E340A9}" type="parTrans" cxnId="{10161BD0-AE03-43F5-A50E-4E9892A1EDFA}">
      <dgm:prSet/>
      <dgm:spPr/>
      <dgm:t>
        <a:bodyPr/>
        <a:lstStyle/>
        <a:p>
          <a:endParaRPr lang="en-IE"/>
        </a:p>
      </dgm:t>
    </dgm:pt>
    <dgm:pt modelId="{FC0C30C0-7A69-47AA-B41D-5EBB270FDF73}" type="sibTrans" cxnId="{10161BD0-AE03-43F5-A50E-4E9892A1EDFA}">
      <dgm:prSet/>
      <dgm:spPr/>
      <dgm:t>
        <a:bodyPr/>
        <a:lstStyle/>
        <a:p>
          <a:endParaRPr lang="en-IE"/>
        </a:p>
      </dgm:t>
    </dgm:pt>
    <dgm:pt modelId="{B981BBB9-46AC-4A52-88CB-E42B038DAA44}">
      <dgm:prSet/>
      <dgm:spPr>
        <a:solidFill>
          <a:schemeClr val="accent5">
            <a:shade val="80000"/>
            <a:hueOff val="0"/>
            <a:satOff val="0"/>
            <a:lumOff val="0"/>
          </a:schemeClr>
        </a:solidFill>
      </dgm:spPr>
      <dgm:t>
        <a:bodyPr/>
        <a:lstStyle/>
        <a:p>
          <a:endParaRPr lang="en-IE" dirty="0"/>
        </a:p>
      </dgm:t>
    </dgm:pt>
    <dgm:pt modelId="{7AA89604-21F9-4A39-92F5-E4DA39658569}" type="parTrans" cxnId="{85BEA488-C5AA-4B29-A43C-4317AA69C35C}">
      <dgm:prSet/>
      <dgm:spPr/>
      <dgm:t>
        <a:bodyPr/>
        <a:lstStyle/>
        <a:p>
          <a:endParaRPr lang="en-IE"/>
        </a:p>
      </dgm:t>
    </dgm:pt>
    <dgm:pt modelId="{0AF98DD5-D15D-4862-B186-2F3020766371}" type="sibTrans" cxnId="{85BEA488-C5AA-4B29-A43C-4317AA69C35C}">
      <dgm:prSet/>
      <dgm:spPr/>
      <dgm:t>
        <a:bodyPr/>
        <a:lstStyle/>
        <a:p>
          <a:endParaRPr lang="en-IE"/>
        </a:p>
      </dgm:t>
    </dgm:pt>
    <dgm:pt modelId="{DB31F746-7D83-4F87-8DC4-CE3F07D065E1}">
      <dgm:prSet custT="1"/>
      <dgm:spPr/>
      <dgm:t>
        <a:bodyPr/>
        <a:lstStyle/>
        <a:p>
          <a:pPr algn="ctr"/>
          <a:r>
            <a:rPr lang="en-IE" sz="2800" b="1" dirty="0" smtClean="0"/>
            <a:t>Matter, Space, and Time</a:t>
          </a:r>
        </a:p>
        <a:p>
          <a:pPr algn="ctr"/>
          <a:r>
            <a:rPr lang="en-IE" sz="2800" dirty="0" smtClean="0"/>
            <a:t>What the world is made of is a question that has engaged philosophers too, from the pre-Socratics to the early modern.</a:t>
          </a:r>
        </a:p>
        <a:p>
          <a:pPr algn="ctr"/>
          <a:r>
            <a:rPr lang="en-IE" sz="2800" dirty="0" smtClean="0"/>
            <a:t>The philosopher Thales was one of the first to try describing the world without resorting to supernatural arguments.</a:t>
          </a:r>
        </a:p>
        <a:p>
          <a:pPr algn="ctr"/>
          <a:r>
            <a:rPr lang="en-IE" sz="2800" dirty="0" smtClean="0"/>
            <a:t>Atomic theory has its roots in Greek philosophy, indeed the word atom comes from the Greek for ‘indivisible’.</a:t>
          </a:r>
        </a:p>
        <a:p>
          <a:pPr algn="ctr"/>
          <a:r>
            <a:rPr lang="en-IE" sz="2800" dirty="0" smtClean="0"/>
            <a:t>Philosophers talk of what ‘substances’ the world is made of.</a:t>
          </a:r>
        </a:p>
        <a:p>
          <a:pPr algn="ctr"/>
          <a:r>
            <a:rPr lang="en-IE" sz="2800" dirty="0" smtClean="0"/>
            <a:t>Einstein’s theories of relativity show us that time and space are not independent quantities, and quantum mechanics (QM) tells us that words like wave, particle, position and velocity are meaningless at a certain scale.</a:t>
          </a:r>
          <a:endParaRPr lang="en-IE" sz="2800" dirty="0"/>
        </a:p>
      </dgm:t>
    </dgm:pt>
    <dgm:pt modelId="{B08BFF56-B28D-49AD-B9D0-222786ED71F3}" type="parTrans" cxnId="{40C6F68B-1847-4D90-A74D-D65825B7FFE2}">
      <dgm:prSet/>
      <dgm:spPr/>
      <dgm:t>
        <a:bodyPr/>
        <a:lstStyle/>
        <a:p>
          <a:endParaRPr lang="en-IE"/>
        </a:p>
      </dgm:t>
    </dgm:pt>
    <dgm:pt modelId="{407EEEC7-33CA-41F1-8AC3-8AE1B25B3572}" type="sibTrans" cxnId="{40C6F68B-1847-4D90-A74D-D65825B7FFE2}">
      <dgm:prSet/>
      <dgm:spPr/>
      <dgm:t>
        <a:bodyPr/>
        <a:lstStyle/>
        <a:p>
          <a:endParaRPr lang="en-IE"/>
        </a:p>
      </dgm:t>
    </dgm:pt>
    <dgm:pt modelId="{FBC35FA1-0D76-48F0-A3D3-8A223652DA3D}">
      <dgm:prSet custT="1"/>
      <dgm:spPr/>
      <dgm:t>
        <a:bodyPr/>
        <a:lstStyle/>
        <a:p>
          <a:pPr algn="ctr"/>
          <a:r>
            <a:rPr lang="en-IE" sz="2800" b="1" dirty="0" smtClean="0"/>
            <a:t>Objective Reality</a:t>
          </a:r>
        </a:p>
        <a:p>
          <a:pPr algn="ctr"/>
          <a:r>
            <a:rPr lang="en-IE" sz="2800" dirty="0" smtClean="0"/>
            <a:t>The idea of an objective reality, as is what is knowable, is an important topic for both physics and philosophy.</a:t>
          </a:r>
        </a:p>
        <a:p>
          <a:pPr algn="ctr"/>
          <a:r>
            <a:rPr lang="en-IE" sz="2800" dirty="0" smtClean="0"/>
            <a:t>Descartes set a foundation for knowledge with his “I think therefore I am” and worked from there.</a:t>
          </a:r>
        </a:p>
        <a:p>
          <a:pPr algn="ctr"/>
          <a:r>
            <a:rPr lang="en-IE" sz="2800" dirty="0" smtClean="0"/>
            <a:t>The Many Worlds interpretation of QM states that we are in just one world of many, corresponding to all possible outcomes. Is this just a mathematical formalism, or does it have deep philosophical implications?</a:t>
          </a:r>
        </a:p>
        <a:p>
          <a:pPr algn="ctr"/>
          <a:r>
            <a:rPr lang="en-IE" sz="2800" dirty="0" smtClean="0"/>
            <a:t>While different </a:t>
          </a:r>
          <a:r>
            <a:rPr lang="en-IE" sz="2800" b="0" dirty="0" smtClean="0"/>
            <a:t>schools</a:t>
          </a:r>
          <a:r>
            <a:rPr lang="en-IE" sz="2800" dirty="0" smtClean="0"/>
            <a:t> have different opinions on what we can know, QM states qualitatively and quantitatively what we cannot know and by how much.</a:t>
          </a:r>
          <a:endParaRPr lang="en-IE" sz="2800" dirty="0"/>
        </a:p>
      </dgm:t>
    </dgm:pt>
    <dgm:pt modelId="{61CCEDF3-4EDC-4658-9269-DCC472D83934}" type="parTrans" cxnId="{88CFCD65-DDA2-4597-B994-DD8B0E61A5DE}">
      <dgm:prSet/>
      <dgm:spPr/>
      <dgm:t>
        <a:bodyPr/>
        <a:lstStyle/>
        <a:p>
          <a:endParaRPr lang="en-IE"/>
        </a:p>
      </dgm:t>
    </dgm:pt>
    <dgm:pt modelId="{1D33FAB5-B999-4218-88F6-E5D7C9DD8C1B}" type="sibTrans" cxnId="{88CFCD65-DDA2-4597-B994-DD8B0E61A5DE}">
      <dgm:prSet/>
      <dgm:spPr/>
      <dgm:t>
        <a:bodyPr/>
        <a:lstStyle/>
        <a:p>
          <a:endParaRPr lang="en-IE"/>
        </a:p>
      </dgm:t>
    </dgm:pt>
    <dgm:pt modelId="{5EB7C77A-2EDA-45AA-BBE4-8CDE454B45E9}">
      <dgm:prSet custT="1"/>
      <dgm:spPr/>
      <dgm:t>
        <a:bodyPr/>
        <a:lstStyle/>
        <a:p>
          <a:pPr algn="ctr"/>
          <a:r>
            <a:rPr lang="en-IE" sz="2800" b="1" dirty="0" smtClean="0"/>
            <a:t>Determinism and Free Will</a:t>
          </a:r>
        </a:p>
        <a:p>
          <a:pPr algn="ctr"/>
          <a:r>
            <a:rPr lang="en-IE" sz="2800" dirty="0" smtClean="0"/>
            <a:t>As physical entities, people are systems of particles, so how much of our actions are governed by the laws of physics?</a:t>
          </a:r>
        </a:p>
        <a:p>
          <a:pPr algn="ctr"/>
          <a:r>
            <a:rPr lang="en-IE" sz="2800" dirty="0" smtClean="0"/>
            <a:t>The concept of free will is central to much of philosophy. Are we free to make our own decisions, or are we simply automata? </a:t>
          </a:r>
        </a:p>
        <a:p>
          <a:pPr algn="ctr"/>
          <a:r>
            <a:rPr lang="en-IE" sz="2800" dirty="0" smtClean="0"/>
            <a:t>Many philosophers ascribe special importance to our supposed determinism behaviour, while others believe in free will. Others claim the two are compatible.</a:t>
          </a:r>
        </a:p>
        <a:p>
          <a:pPr algn="ctr"/>
          <a:r>
            <a:rPr lang="en-IE" sz="2800" dirty="0" smtClean="0"/>
            <a:t>The problem is muddied with the Copenhagen interpretation of QM, that states some processes are inherently random.</a:t>
          </a:r>
        </a:p>
        <a:p>
          <a:pPr algn="ctr"/>
          <a:r>
            <a:rPr lang="en-IE" sz="2800" dirty="0" smtClean="0"/>
            <a:t>Some physicists, such as Wigner and Penrose ascribe special importance to the role of consciousness in QM, and vice versa.</a:t>
          </a:r>
          <a:endParaRPr lang="en-IE" sz="2800" dirty="0"/>
        </a:p>
      </dgm:t>
    </dgm:pt>
    <dgm:pt modelId="{218925CA-7C1D-4A6A-85C6-447432E98652}" type="parTrans" cxnId="{A62042F6-AA4E-4D28-A889-62BD34B058B9}">
      <dgm:prSet/>
      <dgm:spPr/>
      <dgm:t>
        <a:bodyPr/>
        <a:lstStyle/>
        <a:p>
          <a:endParaRPr lang="en-IE"/>
        </a:p>
      </dgm:t>
    </dgm:pt>
    <dgm:pt modelId="{7653418E-00B4-4462-9683-2465D2D6285D}" type="sibTrans" cxnId="{A62042F6-AA4E-4D28-A889-62BD34B058B9}">
      <dgm:prSet/>
      <dgm:spPr/>
      <dgm:t>
        <a:bodyPr/>
        <a:lstStyle/>
        <a:p>
          <a:endParaRPr lang="en-IE"/>
        </a:p>
      </dgm:t>
    </dgm:pt>
    <dgm:pt modelId="{86D38B59-91F5-4F19-9020-E4FDE266E177}" type="pres">
      <dgm:prSet presAssocID="{C9A3434F-C9EA-4F1F-920F-CF792750EF95}" presName="composite" presStyleCnt="0">
        <dgm:presLayoutVars>
          <dgm:chMax val="1"/>
          <dgm:dir/>
          <dgm:resizeHandles val="exact"/>
        </dgm:presLayoutVars>
      </dgm:prSet>
      <dgm:spPr/>
      <dgm:t>
        <a:bodyPr/>
        <a:lstStyle/>
        <a:p>
          <a:endParaRPr lang="en-IE"/>
        </a:p>
      </dgm:t>
    </dgm:pt>
    <dgm:pt modelId="{0B7DF991-734F-42E9-AA58-9CB07BD56DB4}" type="pres">
      <dgm:prSet presAssocID="{951F2D5A-E5FF-4E44-A10B-438CFB350B4C}" presName="roof" presStyleLbl="dkBgShp" presStyleIdx="0" presStyleCnt="2" custScaleY="41667"/>
      <dgm:spPr/>
      <dgm:t>
        <a:bodyPr/>
        <a:lstStyle/>
        <a:p>
          <a:endParaRPr lang="en-IE"/>
        </a:p>
      </dgm:t>
    </dgm:pt>
    <dgm:pt modelId="{3E0E1EA8-3142-400F-A405-9D926CE71AD9}" type="pres">
      <dgm:prSet presAssocID="{951F2D5A-E5FF-4E44-A10B-438CFB350B4C}" presName="pillars" presStyleCnt="0"/>
      <dgm:spPr/>
    </dgm:pt>
    <dgm:pt modelId="{0B701759-F0B1-4659-B0FE-ED0C673F12D9}" type="pres">
      <dgm:prSet presAssocID="{951F2D5A-E5FF-4E44-A10B-438CFB350B4C}" presName="pillar1" presStyleLbl="node1" presStyleIdx="0" presStyleCnt="3" custScaleY="114061" custLinFactNeighborX="-967" custLinFactNeighborY="-6902">
        <dgm:presLayoutVars>
          <dgm:bulletEnabled val="1"/>
        </dgm:presLayoutVars>
      </dgm:prSet>
      <dgm:spPr/>
      <dgm:t>
        <a:bodyPr/>
        <a:lstStyle/>
        <a:p>
          <a:endParaRPr lang="en-IE"/>
        </a:p>
      </dgm:t>
    </dgm:pt>
    <dgm:pt modelId="{F6149BD8-FFE3-46A4-AF95-5C83F704CE20}" type="pres">
      <dgm:prSet presAssocID="{FBC35FA1-0D76-48F0-A3D3-8A223652DA3D}" presName="pillarX" presStyleLbl="node1" presStyleIdx="1" presStyleCnt="3" custScaleY="114061" custLinFactNeighborX="-967" custLinFactNeighborY="-6902">
        <dgm:presLayoutVars>
          <dgm:bulletEnabled val="1"/>
        </dgm:presLayoutVars>
      </dgm:prSet>
      <dgm:spPr/>
      <dgm:t>
        <a:bodyPr/>
        <a:lstStyle/>
        <a:p>
          <a:endParaRPr lang="en-IE"/>
        </a:p>
      </dgm:t>
    </dgm:pt>
    <dgm:pt modelId="{DD280672-FE3F-4C79-98DD-2FA7C2DFAC74}" type="pres">
      <dgm:prSet presAssocID="{5EB7C77A-2EDA-45AA-BBE4-8CDE454B45E9}" presName="pillarX" presStyleLbl="node1" presStyleIdx="2" presStyleCnt="3" custScaleY="114061" custLinFactNeighborX="-967" custLinFactNeighborY="-6902">
        <dgm:presLayoutVars>
          <dgm:bulletEnabled val="1"/>
        </dgm:presLayoutVars>
      </dgm:prSet>
      <dgm:spPr/>
      <dgm:t>
        <a:bodyPr/>
        <a:lstStyle/>
        <a:p>
          <a:endParaRPr lang="en-IE"/>
        </a:p>
      </dgm:t>
    </dgm:pt>
    <dgm:pt modelId="{9E07B891-72BA-4FA8-871A-29263859B028}" type="pres">
      <dgm:prSet presAssocID="{951F2D5A-E5FF-4E44-A10B-438CFB350B4C}" presName="base" presStyleLbl="dkBgShp" presStyleIdx="1" presStyleCnt="2"/>
      <dgm:spPr>
        <a:solidFill>
          <a:schemeClr val="accent5">
            <a:shade val="80000"/>
            <a:hueOff val="0"/>
            <a:satOff val="0"/>
            <a:lumOff val="0"/>
            <a:alpha val="70000"/>
          </a:schemeClr>
        </a:solidFill>
      </dgm:spPr>
      <dgm:t>
        <a:bodyPr/>
        <a:lstStyle/>
        <a:p>
          <a:endParaRPr lang="en-IE"/>
        </a:p>
      </dgm:t>
    </dgm:pt>
  </dgm:ptLst>
  <dgm:cxnLst>
    <dgm:cxn modelId="{290B7158-137F-41D0-A19A-4665FE05A43D}" type="presOf" srcId="{C9A3434F-C9EA-4F1F-920F-CF792750EF95}" destId="{86D38B59-91F5-4F19-9020-E4FDE266E177}" srcOrd="0" destOrd="0" presId="urn:microsoft.com/office/officeart/2005/8/layout/hList3"/>
    <dgm:cxn modelId="{5BF4F7B0-7FE7-4FD2-A653-6551B6B3EA7A}" type="presOf" srcId="{5EB7C77A-2EDA-45AA-BBE4-8CDE454B45E9}" destId="{DD280672-FE3F-4C79-98DD-2FA7C2DFAC74}" srcOrd="0" destOrd="0" presId="urn:microsoft.com/office/officeart/2005/8/layout/hList3"/>
    <dgm:cxn modelId="{BA9C9BA2-3A8D-4D3C-AED5-495E578674C0}" type="presOf" srcId="{DB31F746-7D83-4F87-8DC4-CE3F07D065E1}" destId="{0B701759-F0B1-4659-B0FE-ED0C673F12D9}" srcOrd="0" destOrd="0" presId="urn:microsoft.com/office/officeart/2005/8/layout/hList3"/>
    <dgm:cxn modelId="{A62042F6-AA4E-4D28-A889-62BD34B058B9}" srcId="{951F2D5A-E5FF-4E44-A10B-438CFB350B4C}" destId="{5EB7C77A-2EDA-45AA-BBE4-8CDE454B45E9}" srcOrd="2" destOrd="0" parTransId="{218925CA-7C1D-4A6A-85C6-447432E98652}" sibTransId="{7653418E-00B4-4462-9683-2465D2D6285D}"/>
    <dgm:cxn modelId="{CA3E596D-6A5D-4651-B7C7-307AF09FE545}" type="presOf" srcId="{951F2D5A-E5FF-4E44-A10B-438CFB350B4C}" destId="{0B7DF991-734F-42E9-AA58-9CB07BD56DB4}" srcOrd="0" destOrd="0" presId="urn:microsoft.com/office/officeart/2005/8/layout/hList3"/>
    <dgm:cxn modelId="{40C6F68B-1847-4D90-A74D-D65825B7FFE2}" srcId="{951F2D5A-E5FF-4E44-A10B-438CFB350B4C}" destId="{DB31F746-7D83-4F87-8DC4-CE3F07D065E1}" srcOrd="0" destOrd="0" parTransId="{B08BFF56-B28D-49AD-B9D0-222786ED71F3}" sibTransId="{407EEEC7-33CA-41F1-8AC3-8AE1B25B3572}"/>
    <dgm:cxn modelId="{88CFCD65-DDA2-4597-B994-DD8B0E61A5DE}" srcId="{951F2D5A-E5FF-4E44-A10B-438CFB350B4C}" destId="{FBC35FA1-0D76-48F0-A3D3-8A223652DA3D}" srcOrd="1" destOrd="0" parTransId="{61CCEDF3-4EDC-4658-9269-DCC472D83934}" sibTransId="{1D33FAB5-B999-4218-88F6-E5D7C9DD8C1B}"/>
    <dgm:cxn modelId="{85BEA488-C5AA-4B29-A43C-4317AA69C35C}" srcId="{C9A3434F-C9EA-4F1F-920F-CF792750EF95}" destId="{B981BBB9-46AC-4A52-88CB-E42B038DAA44}" srcOrd="1" destOrd="0" parTransId="{7AA89604-21F9-4A39-92F5-E4DA39658569}" sibTransId="{0AF98DD5-D15D-4862-B186-2F3020766371}"/>
    <dgm:cxn modelId="{8F08895D-E95D-4998-8EF0-3691E1272696}" type="presOf" srcId="{FBC35FA1-0D76-48F0-A3D3-8A223652DA3D}" destId="{F6149BD8-FFE3-46A4-AF95-5C83F704CE20}" srcOrd="0" destOrd="0" presId="urn:microsoft.com/office/officeart/2005/8/layout/hList3"/>
    <dgm:cxn modelId="{10161BD0-AE03-43F5-A50E-4E9892A1EDFA}" srcId="{C9A3434F-C9EA-4F1F-920F-CF792750EF95}" destId="{951F2D5A-E5FF-4E44-A10B-438CFB350B4C}" srcOrd="0" destOrd="0" parTransId="{7F2E7D3D-C259-4437-805D-C0C734E340A9}" sibTransId="{FC0C30C0-7A69-47AA-B41D-5EBB270FDF73}"/>
    <dgm:cxn modelId="{EDE5FB44-E8A5-4571-91B0-A8130C509BC3}" type="presParOf" srcId="{86D38B59-91F5-4F19-9020-E4FDE266E177}" destId="{0B7DF991-734F-42E9-AA58-9CB07BD56DB4}" srcOrd="0" destOrd="0" presId="urn:microsoft.com/office/officeart/2005/8/layout/hList3"/>
    <dgm:cxn modelId="{781BA649-286E-4E94-A24D-F89A8BF307BA}" type="presParOf" srcId="{86D38B59-91F5-4F19-9020-E4FDE266E177}" destId="{3E0E1EA8-3142-400F-A405-9D926CE71AD9}" srcOrd="1" destOrd="0" presId="urn:microsoft.com/office/officeart/2005/8/layout/hList3"/>
    <dgm:cxn modelId="{5509A13A-BE45-48E3-BF9C-151D79794374}" type="presParOf" srcId="{3E0E1EA8-3142-400F-A405-9D926CE71AD9}" destId="{0B701759-F0B1-4659-B0FE-ED0C673F12D9}" srcOrd="0" destOrd="0" presId="urn:microsoft.com/office/officeart/2005/8/layout/hList3"/>
    <dgm:cxn modelId="{D515F905-8912-4111-9DB7-C596871D63AE}" type="presParOf" srcId="{3E0E1EA8-3142-400F-A405-9D926CE71AD9}" destId="{F6149BD8-FFE3-46A4-AF95-5C83F704CE20}" srcOrd="1" destOrd="0" presId="urn:microsoft.com/office/officeart/2005/8/layout/hList3"/>
    <dgm:cxn modelId="{B02A67BB-2126-444F-BA7A-05B020E3943E}" type="presParOf" srcId="{3E0E1EA8-3142-400F-A405-9D926CE71AD9}" destId="{DD280672-FE3F-4C79-98DD-2FA7C2DFAC74}" srcOrd="2" destOrd="0" presId="urn:microsoft.com/office/officeart/2005/8/layout/hList3"/>
    <dgm:cxn modelId="{12386181-BE41-4692-A297-DA9E68D32072}" type="presParOf" srcId="{86D38B59-91F5-4F19-9020-E4FDE266E177}" destId="{9E07B891-72BA-4FA8-871A-29263859B028}" srcOrd="2" destOrd="0" presId="urn:microsoft.com/office/officeart/2005/8/layout/hList3"/>
  </dgm:cxnLst>
  <dgm:bg/>
  <dgm:whole/>
  <dgm:extLst>
    <a:ext uri="http://schemas.microsoft.com/office/drawing/2008/diagram">
      <dsp:dataModelExt xmlns:dsp="http://schemas.microsoft.com/office/drawing/2008/diagram" xmlns="" relId="rId1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B7DF991-734F-42E9-AA58-9CB07BD56DB4}">
      <dsp:nvSpPr>
        <dsp:cNvPr id="0" name=""/>
        <dsp:cNvSpPr/>
      </dsp:nvSpPr>
      <dsp:spPr>
        <a:xfrm>
          <a:off x="0" y="1324930"/>
          <a:ext cx="13987859" cy="2649882"/>
        </a:xfrm>
        <a:prstGeom prst="round2SameRect">
          <a:avLst/>
        </a:prstGeom>
        <a:solidFill>
          <a:schemeClr val="accent5">
            <a:shade val="80000"/>
            <a:hueOff val="0"/>
            <a:satOff val="0"/>
            <a:lumOff val="0"/>
            <a:alpha val="70000"/>
          </a:schemeClr>
        </a:solidFill>
        <a:ln w="25400">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rtl="0">
            <a:lnSpc>
              <a:spcPct val="90000"/>
            </a:lnSpc>
            <a:spcBef>
              <a:spcPct val="0"/>
            </a:spcBef>
            <a:spcAft>
              <a:spcPct val="35000"/>
            </a:spcAft>
          </a:pPr>
          <a:r>
            <a:rPr lang="en-US" sz="6500" b="1" kern="1200" dirty="0" smtClean="0"/>
            <a:t>Physics, philosophy and different schools of thought</a:t>
          </a:r>
          <a:endParaRPr lang="en-IE" sz="6500" b="1" kern="1200" dirty="0"/>
        </a:p>
      </dsp:txBody>
      <dsp:txXfrm>
        <a:off x="0" y="1324930"/>
        <a:ext cx="13987859" cy="2649882"/>
      </dsp:txXfrm>
    </dsp:sp>
    <dsp:sp modelId="{0B701759-F0B1-4659-B0FE-ED0C673F12D9}">
      <dsp:nvSpPr>
        <dsp:cNvPr id="0" name=""/>
        <dsp:cNvSpPr/>
      </dsp:nvSpPr>
      <dsp:spPr>
        <a:xfrm>
          <a:off x="0" y="4016243"/>
          <a:ext cx="6993929" cy="9390563"/>
        </a:xfrm>
        <a:prstGeom prst="rect">
          <a:avLst/>
        </a:prstGeom>
        <a:solidFill>
          <a:schemeClr val="lt1">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Philosophy</a:t>
          </a:r>
        </a:p>
        <a:p>
          <a:pPr lvl="0" algn="l" defTabSz="1244600">
            <a:lnSpc>
              <a:spcPct val="90000"/>
            </a:lnSpc>
            <a:spcBef>
              <a:spcPct val="0"/>
            </a:spcBef>
            <a:spcAft>
              <a:spcPct val="35000"/>
            </a:spcAft>
          </a:pPr>
          <a:r>
            <a:rPr lang="en-US" sz="2800" kern="1200" dirty="0" smtClean="0"/>
            <a:t>Share many different schools of thought such as Realism, Idealism and Rationalism. The school of thought a philosopher believes in is entirely up to their own opinion</a:t>
          </a:r>
          <a:endParaRPr lang="en-IE" sz="2800" kern="1200" dirty="0" smtClean="0"/>
        </a:p>
        <a:p>
          <a:pPr lvl="0" algn="l" defTabSz="1244600">
            <a:lnSpc>
              <a:spcPct val="90000"/>
            </a:lnSpc>
            <a:spcBef>
              <a:spcPct val="0"/>
            </a:spcBef>
            <a:spcAft>
              <a:spcPct val="35000"/>
            </a:spcAft>
          </a:pPr>
          <a:r>
            <a:rPr lang="en-US" sz="2800" kern="1200" dirty="0" smtClean="0"/>
            <a:t>Some of the different branches are concerned with topics that have a very large scope such as the issue of what is knowledge (Epistemology), and why something like science is possible.</a:t>
          </a:r>
          <a:endParaRPr lang="en-IE" sz="2800" kern="1200" dirty="0" smtClean="0"/>
        </a:p>
        <a:p>
          <a:pPr lvl="0" algn="l" defTabSz="1244600">
            <a:lnSpc>
              <a:spcPct val="90000"/>
            </a:lnSpc>
            <a:spcBef>
              <a:spcPct val="0"/>
            </a:spcBef>
            <a:spcAft>
              <a:spcPct val="35000"/>
            </a:spcAft>
          </a:pPr>
          <a:r>
            <a:rPr lang="en-US" sz="2800" kern="1200" dirty="0" smtClean="0"/>
            <a:t>Tend to give more emphasis to a single authors viewpoint rather than to a topic as a whole</a:t>
          </a:r>
          <a:endParaRPr lang="en-IE" sz="2800" kern="1200" dirty="0" smtClean="0"/>
        </a:p>
        <a:p>
          <a:pPr lvl="0" algn="l" defTabSz="1244600">
            <a:lnSpc>
              <a:spcPct val="90000"/>
            </a:lnSpc>
            <a:spcBef>
              <a:spcPct val="0"/>
            </a:spcBef>
            <a:spcAft>
              <a:spcPct val="35000"/>
            </a:spcAft>
          </a:pPr>
          <a:r>
            <a:rPr lang="en-US" sz="2800" kern="1200" dirty="0" smtClean="0"/>
            <a:t>To educate philosophers they study the (old) writings of other philosophers, these might date back more than 2300 years, as is the case for Aristotle.</a:t>
          </a:r>
          <a:endParaRPr lang="en-IE" sz="2800" kern="1200" dirty="0"/>
        </a:p>
      </dsp:txBody>
      <dsp:txXfrm>
        <a:off x="0" y="4016243"/>
        <a:ext cx="6993929" cy="9390563"/>
      </dsp:txXfrm>
    </dsp:sp>
    <dsp:sp modelId="{F6149BD8-FFE3-46A4-AF95-5C83F704CE20}">
      <dsp:nvSpPr>
        <dsp:cNvPr id="0" name=""/>
        <dsp:cNvSpPr/>
      </dsp:nvSpPr>
      <dsp:spPr>
        <a:xfrm>
          <a:off x="6993929" y="4016243"/>
          <a:ext cx="6993929" cy="9390563"/>
        </a:xfrm>
        <a:prstGeom prst="rect">
          <a:avLst/>
        </a:prstGeom>
        <a:solidFill>
          <a:schemeClr val="lt1">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Physics</a:t>
          </a:r>
        </a:p>
        <a:p>
          <a:pPr lvl="0" algn="l" defTabSz="1244600">
            <a:lnSpc>
              <a:spcPct val="90000"/>
            </a:lnSpc>
            <a:spcBef>
              <a:spcPct val="0"/>
            </a:spcBef>
            <a:spcAft>
              <a:spcPct val="35000"/>
            </a:spcAft>
          </a:pPr>
          <a:r>
            <a:rPr lang="en-US" sz="2800" kern="1200" dirty="0" smtClean="0"/>
            <a:t>Share the same school of thought throughout the subject, for example all Physicists believe in the existence of a material world and of things such as matter.</a:t>
          </a:r>
          <a:endParaRPr lang="en-IE" sz="2800" kern="1200" dirty="0" smtClean="0"/>
        </a:p>
        <a:p>
          <a:pPr lvl="0" algn="l" defTabSz="1244600">
            <a:lnSpc>
              <a:spcPct val="90000"/>
            </a:lnSpc>
            <a:spcBef>
              <a:spcPct val="0"/>
            </a:spcBef>
            <a:spcAft>
              <a:spcPct val="35000"/>
            </a:spcAft>
          </a:pPr>
          <a:r>
            <a:rPr lang="en-US" sz="2800" kern="1200" dirty="0" smtClean="0"/>
            <a:t>It is only for the new and cutting-edge theories that different opinions exist in Physics.</a:t>
          </a:r>
          <a:endParaRPr lang="en-IE" sz="2800" kern="1200" dirty="0" smtClean="0"/>
        </a:p>
        <a:p>
          <a:pPr lvl="0" algn="l" defTabSz="1244600">
            <a:lnSpc>
              <a:spcPct val="90000"/>
            </a:lnSpc>
            <a:spcBef>
              <a:spcPct val="0"/>
            </a:spcBef>
            <a:spcAft>
              <a:spcPct val="35000"/>
            </a:spcAft>
          </a:pPr>
          <a:r>
            <a:rPr lang="en-US" sz="2800" kern="1200" dirty="0" smtClean="0"/>
            <a:t>Have a sense of unity flowing through their subject, for example there is a set of SI units that are used regardless of what topic of Physics is being studied. Also they agree on a on a set of theories and these theories are used countless times across all areas of Physics</a:t>
          </a:r>
          <a:endParaRPr lang="en-IE" sz="2800" kern="1200" dirty="0" smtClean="0"/>
        </a:p>
        <a:p>
          <a:pPr lvl="0" algn="l" defTabSz="1244600">
            <a:lnSpc>
              <a:spcPct val="90000"/>
            </a:lnSpc>
            <a:spcBef>
              <a:spcPct val="0"/>
            </a:spcBef>
            <a:spcAft>
              <a:spcPct val="35000"/>
            </a:spcAft>
          </a:pPr>
          <a:r>
            <a:rPr lang="en-US" sz="2800" kern="1200" dirty="0" smtClean="0"/>
            <a:t>This unity and universal agreement within Physics has enabled the subject  to use textbooks to educate physicists</a:t>
          </a:r>
          <a:endParaRPr lang="en-IE" sz="2800" kern="1200" dirty="0"/>
        </a:p>
      </dsp:txBody>
      <dsp:txXfrm>
        <a:off x="6993929" y="4016243"/>
        <a:ext cx="6993929" cy="9390563"/>
      </dsp:txXfrm>
    </dsp:sp>
    <dsp:sp modelId="{9E07B891-72BA-4FA8-871A-29263859B028}">
      <dsp:nvSpPr>
        <dsp:cNvPr id="0" name=""/>
        <dsp:cNvSpPr/>
      </dsp:nvSpPr>
      <dsp:spPr>
        <a:xfrm>
          <a:off x="0" y="13406806"/>
          <a:ext cx="13987859" cy="1043395"/>
        </a:xfrm>
        <a:prstGeom prst="rect">
          <a:avLst/>
        </a:prstGeom>
        <a:solidFill>
          <a:schemeClr val="accent5">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B7DF991-734F-42E9-AA58-9CB07BD56DB4}">
      <dsp:nvSpPr>
        <dsp:cNvPr id="0" name=""/>
        <dsp:cNvSpPr/>
      </dsp:nvSpPr>
      <dsp:spPr>
        <a:xfrm>
          <a:off x="0" y="579661"/>
          <a:ext cx="15697744" cy="1656197"/>
        </a:xfrm>
        <a:prstGeom prst="rect">
          <a:avLst/>
        </a:prstGeom>
        <a:solidFill>
          <a:schemeClr val="accent5">
            <a:shade val="80000"/>
            <a:hueOff val="0"/>
            <a:satOff val="0"/>
            <a:lumOff val="0"/>
            <a:alpha val="7000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rtl="0">
            <a:lnSpc>
              <a:spcPct val="90000"/>
            </a:lnSpc>
            <a:spcBef>
              <a:spcPct val="0"/>
            </a:spcBef>
            <a:spcAft>
              <a:spcPct val="35000"/>
            </a:spcAft>
          </a:pPr>
          <a:r>
            <a:rPr lang="en-IE" sz="6500" b="1" kern="1200" dirty="0" smtClean="0"/>
            <a:t>Common topics of study</a:t>
          </a:r>
          <a:endParaRPr lang="en-IE" sz="6500" b="1" kern="1200" dirty="0"/>
        </a:p>
      </dsp:txBody>
      <dsp:txXfrm>
        <a:off x="0" y="579661"/>
        <a:ext cx="15697744" cy="1656197"/>
      </dsp:txXfrm>
    </dsp:sp>
    <dsp:sp modelId="{0B701759-F0B1-4659-B0FE-ED0C673F12D9}">
      <dsp:nvSpPr>
        <dsp:cNvPr id="0" name=""/>
        <dsp:cNvSpPr/>
      </dsp:nvSpPr>
      <dsp:spPr>
        <a:xfrm>
          <a:off x="0" y="2232211"/>
          <a:ext cx="5227471" cy="9520862"/>
        </a:xfrm>
        <a:prstGeom prst="rect">
          <a:avLst/>
        </a:prstGeom>
        <a:solidFill>
          <a:schemeClr val="lt1">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E" sz="2800" b="1" kern="1200" dirty="0" smtClean="0"/>
            <a:t>Matter, Space, and Time</a:t>
          </a:r>
        </a:p>
        <a:p>
          <a:pPr lvl="0" algn="ctr" defTabSz="1244600">
            <a:lnSpc>
              <a:spcPct val="90000"/>
            </a:lnSpc>
            <a:spcBef>
              <a:spcPct val="0"/>
            </a:spcBef>
            <a:spcAft>
              <a:spcPct val="35000"/>
            </a:spcAft>
          </a:pPr>
          <a:r>
            <a:rPr lang="en-IE" sz="2800" kern="1200" dirty="0" smtClean="0"/>
            <a:t>What the world is made of is a question that has engaged philosophers too, from the pre-Socratics to the early modern.</a:t>
          </a:r>
        </a:p>
        <a:p>
          <a:pPr lvl="0" algn="ctr" defTabSz="1244600">
            <a:lnSpc>
              <a:spcPct val="90000"/>
            </a:lnSpc>
            <a:spcBef>
              <a:spcPct val="0"/>
            </a:spcBef>
            <a:spcAft>
              <a:spcPct val="35000"/>
            </a:spcAft>
          </a:pPr>
          <a:r>
            <a:rPr lang="en-IE" sz="2800" kern="1200" dirty="0" smtClean="0"/>
            <a:t>The philosopher Thales was one of the first to try describing the world without resorting to supernatural arguments.</a:t>
          </a:r>
        </a:p>
        <a:p>
          <a:pPr lvl="0" algn="ctr" defTabSz="1244600">
            <a:lnSpc>
              <a:spcPct val="90000"/>
            </a:lnSpc>
            <a:spcBef>
              <a:spcPct val="0"/>
            </a:spcBef>
            <a:spcAft>
              <a:spcPct val="35000"/>
            </a:spcAft>
          </a:pPr>
          <a:r>
            <a:rPr lang="en-IE" sz="2800" kern="1200" dirty="0" smtClean="0"/>
            <a:t>Atomic theory has its roots in Greek philosophy, indeed the word atom comes from the Greek for ‘indivisible’.</a:t>
          </a:r>
        </a:p>
        <a:p>
          <a:pPr lvl="0" algn="ctr" defTabSz="1244600">
            <a:lnSpc>
              <a:spcPct val="90000"/>
            </a:lnSpc>
            <a:spcBef>
              <a:spcPct val="0"/>
            </a:spcBef>
            <a:spcAft>
              <a:spcPct val="35000"/>
            </a:spcAft>
          </a:pPr>
          <a:r>
            <a:rPr lang="en-IE" sz="2800" kern="1200" dirty="0" smtClean="0"/>
            <a:t>Philosophers talk of what ‘substances’ the world is made of.</a:t>
          </a:r>
        </a:p>
        <a:p>
          <a:pPr lvl="0" algn="ctr" defTabSz="1244600">
            <a:lnSpc>
              <a:spcPct val="90000"/>
            </a:lnSpc>
            <a:spcBef>
              <a:spcPct val="0"/>
            </a:spcBef>
            <a:spcAft>
              <a:spcPct val="35000"/>
            </a:spcAft>
          </a:pPr>
          <a:r>
            <a:rPr lang="en-IE" sz="2800" kern="1200" dirty="0" smtClean="0"/>
            <a:t>Einstein’s theories of relativity show us that time and space are not independent quantities, and quantum mechanics (QM) tells us that words like wave, particle, position and velocity are meaningless at a certain scale.</a:t>
          </a:r>
          <a:endParaRPr lang="en-IE" sz="2800" kern="1200" dirty="0"/>
        </a:p>
      </dsp:txBody>
      <dsp:txXfrm>
        <a:off x="0" y="2232211"/>
        <a:ext cx="5227471" cy="9520862"/>
      </dsp:txXfrm>
    </dsp:sp>
    <dsp:sp modelId="{F6149BD8-FFE3-46A4-AF95-5C83F704CE20}">
      <dsp:nvSpPr>
        <dsp:cNvPr id="0" name=""/>
        <dsp:cNvSpPr/>
      </dsp:nvSpPr>
      <dsp:spPr>
        <a:xfrm>
          <a:off x="5184586" y="2232211"/>
          <a:ext cx="5227471" cy="9520862"/>
        </a:xfrm>
        <a:prstGeom prst="rect">
          <a:avLst/>
        </a:prstGeom>
        <a:solidFill>
          <a:schemeClr val="lt1">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E" sz="2800" b="1" kern="1200" dirty="0" smtClean="0"/>
            <a:t>Objective Reality</a:t>
          </a:r>
        </a:p>
        <a:p>
          <a:pPr lvl="0" algn="ctr" defTabSz="1244600">
            <a:lnSpc>
              <a:spcPct val="90000"/>
            </a:lnSpc>
            <a:spcBef>
              <a:spcPct val="0"/>
            </a:spcBef>
            <a:spcAft>
              <a:spcPct val="35000"/>
            </a:spcAft>
          </a:pPr>
          <a:r>
            <a:rPr lang="en-IE" sz="2800" kern="1200" dirty="0" smtClean="0"/>
            <a:t>The idea of an objective reality, as is what is knowable, is an important topic for both physics and philosophy.</a:t>
          </a:r>
        </a:p>
        <a:p>
          <a:pPr lvl="0" algn="ctr" defTabSz="1244600">
            <a:lnSpc>
              <a:spcPct val="90000"/>
            </a:lnSpc>
            <a:spcBef>
              <a:spcPct val="0"/>
            </a:spcBef>
            <a:spcAft>
              <a:spcPct val="35000"/>
            </a:spcAft>
          </a:pPr>
          <a:r>
            <a:rPr lang="en-IE" sz="2800" kern="1200" dirty="0" smtClean="0"/>
            <a:t>Descartes set a foundation for knowledge with his “I think therefore I am” and worked from there.</a:t>
          </a:r>
        </a:p>
        <a:p>
          <a:pPr lvl="0" algn="ctr" defTabSz="1244600">
            <a:lnSpc>
              <a:spcPct val="90000"/>
            </a:lnSpc>
            <a:spcBef>
              <a:spcPct val="0"/>
            </a:spcBef>
            <a:spcAft>
              <a:spcPct val="35000"/>
            </a:spcAft>
          </a:pPr>
          <a:r>
            <a:rPr lang="en-IE" sz="2800" kern="1200" dirty="0" smtClean="0"/>
            <a:t>The Many Worlds interpretation of QM states that we are in just one world of many, corresponding to all possible outcomes. Is this just a mathematical formalism, or does it have deep philosophical implications?</a:t>
          </a:r>
        </a:p>
        <a:p>
          <a:pPr lvl="0" algn="ctr" defTabSz="1244600">
            <a:lnSpc>
              <a:spcPct val="90000"/>
            </a:lnSpc>
            <a:spcBef>
              <a:spcPct val="0"/>
            </a:spcBef>
            <a:spcAft>
              <a:spcPct val="35000"/>
            </a:spcAft>
          </a:pPr>
          <a:r>
            <a:rPr lang="en-IE" sz="2800" kern="1200" dirty="0" smtClean="0"/>
            <a:t>While different </a:t>
          </a:r>
          <a:r>
            <a:rPr lang="en-IE" sz="2800" b="0" kern="1200" dirty="0" smtClean="0"/>
            <a:t>schools</a:t>
          </a:r>
          <a:r>
            <a:rPr lang="en-IE" sz="2800" kern="1200" dirty="0" smtClean="0"/>
            <a:t> have different opinions on what we can know, QM states qualitatively and quantitatively what we cannot know and by how much.</a:t>
          </a:r>
          <a:endParaRPr lang="en-IE" sz="2800" kern="1200" dirty="0"/>
        </a:p>
      </dsp:txBody>
      <dsp:txXfrm>
        <a:off x="5184586" y="2232211"/>
        <a:ext cx="5227471" cy="9520862"/>
      </dsp:txXfrm>
    </dsp:sp>
    <dsp:sp modelId="{DD280672-FE3F-4C79-98DD-2FA7C2DFAC74}">
      <dsp:nvSpPr>
        <dsp:cNvPr id="0" name=""/>
        <dsp:cNvSpPr/>
      </dsp:nvSpPr>
      <dsp:spPr>
        <a:xfrm>
          <a:off x="10412058" y="2232211"/>
          <a:ext cx="5227471" cy="9520862"/>
        </a:xfrm>
        <a:prstGeom prst="rect">
          <a:avLst/>
        </a:prstGeom>
        <a:solidFill>
          <a:schemeClr val="lt1">
            <a:hueOff val="0"/>
            <a:satOff val="0"/>
            <a:lumOff val="0"/>
            <a:alphaOff val="0"/>
          </a:schemeClr>
        </a:solidFill>
        <a:ln>
          <a:noFill/>
        </a:ln>
        <a:effectLst>
          <a:outerShdw blurRad="76200" dist="50800" dir="5400000" rotWithShape="0">
            <a:srgbClr val="4E3B3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E" sz="2800" b="1" kern="1200" dirty="0" smtClean="0"/>
            <a:t>Determinism and Free Will</a:t>
          </a:r>
        </a:p>
        <a:p>
          <a:pPr lvl="0" algn="ctr" defTabSz="1244600">
            <a:lnSpc>
              <a:spcPct val="90000"/>
            </a:lnSpc>
            <a:spcBef>
              <a:spcPct val="0"/>
            </a:spcBef>
            <a:spcAft>
              <a:spcPct val="35000"/>
            </a:spcAft>
          </a:pPr>
          <a:r>
            <a:rPr lang="en-IE" sz="2800" kern="1200" dirty="0" smtClean="0"/>
            <a:t>As physical entities, people are systems of particles, so how much of our actions are governed by the laws of physics?</a:t>
          </a:r>
        </a:p>
        <a:p>
          <a:pPr lvl="0" algn="ctr" defTabSz="1244600">
            <a:lnSpc>
              <a:spcPct val="90000"/>
            </a:lnSpc>
            <a:spcBef>
              <a:spcPct val="0"/>
            </a:spcBef>
            <a:spcAft>
              <a:spcPct val="35000"/>
            </a:spcAft>
          </a:pPr>
          <a:r>
            <a:rPr lang="en-IE" sz="2800" kern="1200" dirty="0" smtClean="0"/>
            <a:t>The concept of free will is central to much of philosophy. Are we free to make our own decisions, or are we simply automata? </a:t>
          </a:r>
        </a:p>
        <a:p>
          <a:pPr lvl="0" algn="ctr" defTabSz="1244600">
            <a:lnSpc>
              <a:spcPct val="90000"/>
            </a:lnSpc>
            <a:spcBef>
              <a:spcPct val="0"/>
            </a:spcBef>
            <a:spcAft>
              <a:spcPct val="35000"/>
            </a:spcAft>
          </a:pPr>
          <a:r>
            <a:rPr lang="en-IE" sz="2800" kern="1200" dirty="0" smtClean="0"/>
            <a:t>Many philosophers ascribe special importance to our supposed determinism behaviour, while others believe in free will. Others claim the two are compatible.</a:t>
          </a:r>
        </a:p>
        <a:p>
          <a:pPr lvl="0" algn="ctr" defTabSz="1244600">
            <a:lnSpc>
              <a:spcPct val="90000"/>
            </a:lnSpc>
            <a:spcBef>
              <a:spcPct val="0"/>
            </a:spcBef>
            <a:spcAft>
              <a:spcPct val="35000"/>
            </a:spcAft>
          </a:pPr>
          <a:r>
            <a:rPr lang="en-IE" sz="2800" kern="1200" dirty="0" smtClean="0"/>
            <a:t>The problem is muddied with the Copenhagen interpretation of QM, that states some processes are inherently random.</a:t>
          </a:r>
        </a:p>
        <a:p>
          <a:pPr lvl="0" algn="ctr" defTabSz="1244600">
            <a:lnSpc>
              <a:spcPct val="90000"/>
            </a:lnSpc>
            <a:spcBef>
              <a:spcPct val="0"/>
            </a:spcBef>
            <a:spcAft>
              <a:spcPct val="35000"/>
            </a:spcAft>
          </a:pPr>
          <a:r>
            <a:rPr lang="en-IE" sz="2800" kern="1200" dirty="0" smtClean="0"/>
            <a:t>Some physicists, such as Wigner and Penrose ascribe special importance to the role of consciousness in QM, and vice versa.</a:t>
          </a:r>
          <a:endParaRPr lang="en-IE" sz="2800" kern="1200" dirty="0"/>
        </a:p>
      </dsp:txBody>
      <dsp:txXfrm>
        <a:off x="10412058" y="2232211"/>
        <a:ext cx="5227471" cy="9520862"/>
      </dsp:txXfrm>
    </dsp:sp>
    <dsp:sp modelId="{9E07B891-72BA-4FA8-871A-29263859B028}">
      <dsp:nvSpPr>
        <dsp:cNvPr id="0" name=""/>
        <dsp:cNvSpPr/>
      </dsp:nvSpPr>
      <dsp:spPr>
        <a:xfrm>
          <a:off x="0" y="11742347"/>
          <a:ext cx="15697744" cy="927463"/>
        </a:xfrm>
        <a:prstGeom prst="rect">
          <a:avLst/>
        </a:prstGeom>
        <a:solidFill>
          <a:schemeClr val="accent5">
            <a:shade val="80000"/>
            <a:hueOff val="0"/>
            <a:satOff val="0"/>
            <a:lumOff val="0"/>
            <a:alpha val="7000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1703249" y="33394785"/>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
        <p:nvSpPr>
          <p:cNvPr id="29" name="Title 28"/>
          <p:cNvSpPr>
            <a:spLocks noGrp="1"/>
          </p:cNvSpPr>
          <p:nvPr>
            <p:ph type="ctrTitle"/>
          </p:nvPr>
        </p:nvSpPr>
        <p:spPr>
          <a:xfrm>
            <a:off x="1261666" y="30295624"/>
            <a:ext cx="28008977" cy="7630223"/>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1261666" y="24258164"/>
            <a:ext cx="28008977" cy="5707803"/>
          </a:xfrm>
        </p:spPr>
        <p:txBody>
          <a:bodyPr anchor="b"/>
          <a:lstStyle>
            <a:lvl1pPr marL="0" indent="0" algn="l">
              <a:buNone/>
              <a:defRPr sz="11000">
                <a:solidFill>
                  <a:schemeClr val="tx2">
                    <a:shade val="75000"/>
                  </a:schemeClr>
                </a:solidFill>
              </a:defRPr>
            </a:lvl1pPr>
            <a:lvl2pPr marL="2088215" indent="0" algn="ctr">
              <a:buNone/>
            </a:lvl2pPr>
            <a:lvl3pPr marL="4176431" indent="0" algn="ctr">
              <a:buNone/>
            </a:lvl3pPr>
            <a:lvl4pPr marL="6264646" indent="0" algn="ctr">
              <a:buNone/>
            </a:lvl4pPr>
            <a:lvl5pPr marL="8352861" indent="0" algn="ctr">
              <a:buNone/>
            </a:lvl5pPr>
            <a:lvl6pPr marL="10441076" indent="0" algn="ctr">
              <a:buNone/>
            </a:lvl6pPr>
            <a:lvl7pPr marL="12529292" indent="0" algn="ctr">
              <a:buNone/>
            </a:lvl7pPr>
            <a:lvl8pPr marL="14617507" indent="0" algn="ctr">
              <a:buNone/>
            </a:lvl8pPr>
            <a:lvl9pPr marL="16705722"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endParaRPr lang="en-GB"/>
          </a:p>
        </p:txBody>
      </p:sp>
      <p:sp>
        <p:nvSpPr>
          <p:cNvPr id="2" name="Footer Placeholder 1"/>
          <p:cNvSpPr>
            <a:spLocks noGrp="1"/>
          </p:cNvSpPr>
          <p:nvPr>
            <p:ph type="ftr" sz="quarter" idx="11"/>
          </p:nvPr>
        </p:nvSpPr>
        <p:spPr/>
        <p:txBody>
          <a:bodyPr/>
          <a:lstStyle/>
          <a:p>
            <a:endParaRPr lang="en-GB"/>
          </a:p>
        </p:txBody>
      </p:sp>
      <p:sp>
        <p:nvSpPr>
          <p:cNvPr id="15" name="Slide Number Placeholder 14"/>
          <p:cNvSpPr>
            <a:spLocks noGrp="1"/>
          </p:cNvSpPr>
          <p:nvPr>
            <p:ph type="sldNum" sz="quarter" idx="12"/>
          </p:nvPr>
        </p:nvSpPr>
        <p:spPr>
          <a:xfrm>
            <a:off x="27251977" y="40411248"/>
            <a:ext cx="2513238" cy="1541107"/>
          </a:xfrm>
        </p:spPr>
        <p:txBody>
          <a:bodyPr/>
          <a:lstStyle/>
          <a:p>
            <a:fld id="{A8AD8207-C576-4A12-A84E-FC5B888E70A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45D5730-40A4-4414-B334-B09A9C95F7B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709981" y="3428655"/>
            <a:ext cx="6055995" cy="3652597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513999" y="3428655"/>
            <a:ext cx="20691316" cy="3652597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F0BAA8B-D8A8-4401-B1DC-1ECB118A617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GB"/>
          </a:p>
        </p:txBody>
      </p:sp>
      <p:sp>
        <p:nvSpPr>
          <p:cNvPr id="19" name="Footer Placeholder 18"/>
          <p:cNvSpPr>
            <a:spLocks noGrp="1"/>
          </p:cNvSpPr>
          <p:nvPr>
            <p:ph type="ftr" sz="quarter" idx="11"/>
          </p:nvPr>
        </p:nvSpPr>
        <p:spPr>
          <a:xfrm>
            <a:off x="11859657" y="475654"/>
            <a:ext cx="9588659" cy="1803507"/>
          </a:xfrm>
        </p:spPr>
        <p:txBody>
          <a:bodyPr/>
          <a:lstStyle/>
          <a:p>
            <a:endParaRPr lang="en-GB"/>
          </a:p>
        </p:txBody>
      </p:sp>
      <p:sp>
        <p:nvSpPr>
          <p:cNvPr id="16" name="Slide Number Placeholder 15"/>
          <p:cNvSpPr>
            <a:spLocks noGrp="1"/>
          </p:cNvSpPr>
          <p:nvPr>
            <p:ph type="sldNum" sz="quarter" idx="12"/>
          </p:nvPr>
        </p:nvSpPr>
        <p:spPr>
          <a:xfrm>
            <a:off x="27251977" y="40411248"/>
            <a:ext cx="2513238" cy="1541107"/>
          </a:xfrm>
        </p:spPr>
        <p:txBody>
          <a:bodyPr/>
          <a:lstStyle/>
          <a:p>
            <a:fld id="{132191F3-D2DE-4311-99CE-0C6990AB331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1703249" y="21503528"/>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
        <p:nvSpPr>
          <p:cNvPr id="6" name="Text Placeholder 5"/>
          <p:cNvSpPr>
            <a:spLocks noGrp="1"/>
          </p:cNvSpPr>
          <p:nvPr>
            <p:ph type="body" idx="1"/>
          </p:nvPr>
        </p:nvSpPr>
        <p:spPr>
          <a:xfrm>
            <a:off x="1261666" y="10464306"/>
            <a:ext cx="28008977" cy="7610404"/>
          </a:xfrm>
        </p:spPr>
        <p:txBody>
          <a:bodyPr anchor="b"/>
          <a:lstStyle>
            <a:lvl1pPr marL="0" indent="0" algn="r">
              <a:buNone/>
              <a:defRPr sz="9100">
                <a:solidFill>
                  <a:schemeClr val="tx2">
                    <a:shade val="75000"/>
                  </a:schemeClr>
                </a:solidFill>
              </a:defRPr>
            </a:lvl1pPr>
            <a:lvl2pPr>
              <a:buNone/>
              <a:defRPr sz="8200">
                <a:solidFill>
                  <a:schemeClr val="tx1">
                    <a:tint val="75000"/>
                  </a:schemeClr>
                </a:solidFill>
              </a:defRPr>
            </a:lvl2pPr>
            <a:lvl3pPr>
              <a:buNone/>
              <a:defRPr sz="7300">
                <a:solidFill>
                  <a:schemeClr val="tx1">
                    <a:tint val="75000"/>
                  </a:schemeClr>
                </a:solidFill>
              </a:defRPr>
            </a:lvl3pPr>
            <a:lvl4pPr>
              <a:buNone/>
              <a:defRPr sz="6400">
                <a:solidFill>
                  <a:schemeClr val="tx1">
                    <a:tint val="75000"/>
                  </a:schemeClr>
                </a:solidFill>
              </a:defRPr>
            </a:lvl4pPr>
            <a:lvl5pPr>
              <a:buNone/>
              <a:defRPr sz="6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endParaRPr lang="en-GB"/>
          </a:p>
        </p:txBody>
      </p:sp>
      <p:sp>
        <p:nvSpPr>
          <p:cNvPr id="11" name="Footer Placeholder 10"/>
          <p:cNvSpPr>
            <a:spLocks noGrp="1"/>
          </p:cNvSpPr>
          <p:nvPr>
            <p:ph type="ftr" sz="quarter" idx="11"/>
          </p:nvPr>
        </p:nvSpPr>
        <p:spPr/>
        <p:txBody>
          <a:bodyPr/>
          <a:lstStyle/>
          <a:p>
            <a:endParaRPr lang="en-GB"/>
          </a:p>
        </p:txBody>
      </p:sp>
      <p:sp>
        <p:nvSpPr>
          <p:cNvPr id="16" name="Slide Number Placeholder 15"/>
          <p:cNvSpPr>
            <a:spLocks noGrp="1"/>
          </p:cNvSpPr>
          <p:nvPr>
            <p:ph type="sldNum" sz="quarter" idx="12"/>
          </p:nvPr>
        </p:nvSpPr>
        <p:spPr/>
        <p:txBody>
          <a:bodyPr/>
          <a:lstStyle/>
          <a:p>
            <a:fld id="{FF0FA1EF-B492-4562-9449-5D987493AC2B}" type="slidenum">
              <a:rPr lang="en-GB" smtClean="0"/>
              <a:pPr/>
              <a:t>‹#›</a:t>
            </a:fld>
            <a:endParaRPr lang="en-GB"/>
          </a:p>
        </p:txBody>
      </p:sp>
      <p:sp>
        <p:nvSpPr>
          <p:cNvPr id="8" name="Title 7"/>
          <p:cNvSpPr>
            <a:spLocks noGrp="1"/>
          </p:cNvSpPr>
          <p:nvPr>
            <p:ph type="title"/>
          </p:nvPr>
        </p:nvSpPr>
        <p:spPr>
          <a:xfrm>
            <a:off x="597636" y="18396090"/>
            <a:ext cx="28765976" cy="7395831"/>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999239" y="2853902"/>
            <a:ext cx="28765976" cy="5251179"/>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1009332" y="9988656"/>
            <a:ext cx="13878322" cy="29490317"/>
          </a:xfrm>
        </p:spPr>
        <p:txBody>
          <a:bodyPr/>
          <a:lstStyle>
            <a:lvl1pPr>
              <a:defRPr sz="12800"/>
            </a:lvl1pPr>
            <a:lvl2pPr>
              <a:defRPr sz="11000"/>
            </a:lvl2pPr>
            <a:lvl3pPr>
              <a:defRPr sz="9100"/>
            </a:lvl3pPr>
            <a:lvl4pPr>
              <a:defRPr sz="8200"/>
            </a:lvl4pPr>
            <a:lvl5pPr>
              <a:defRPr sz="8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15392321" y="9988656"/>
            <a:ext cx="14382988" cy="29490317"/>
          </a:xfrm>
        </p:spPr>
        <p:txBody>
          <a:bodyPr/>
          <a:lstStyle>
            <a:lvl1pPr>
              <a:defRPr sz="12800"/>
            </a:lvl1pPr>
            <a:lvl2pPr>
              <a:defRPr sz="11000"/>
            </a:lvl2pPr>
            <a:lvl3pPr>
              <a:defRPr sz="9100"/>
            </a:lvl3pPr>
            <a:lvl4pPr>
              <a:defRPr sz="8200"/>
            </a:lvl4pPr>
            <a:lvl5pPr>
              <a:defRPr sz="8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endParaRPr lang="en-GB"/>
          </a:p>
        </p:txBody>
      </p:sp>
      <p:sp>
        <p:nvSpPr>
          <p:cNvPr id="10" name="Footer Placeholder 9"/>
          <p:cNvSpPr>
            <a:spLocks noGrp="1"/>
          </p:cNvSpPr>
          <p:nvPr>
            <p:ph type="ftr" sz="quarter" idx="11"/>
          </p:nvPr>
        </p:nvSpPr>
        <p:spPr/>
        <p:txBody>
          <a:bodyPr/>
          <a:lstStyle/>
          <a:p>
            <a:endParaRPr lang="en-GB"/>
          </a:p>
        </p:txBody>
      </p:sp>
      <p:sp>
        <p:nvSpPr>
          <p:cNvPr id="31" name="Slide Number Placeholder 30"/>
          <p:cNvSpPr>
            <a:spLocks noGrp="1"/>
          </p:cNvSpPr>
          <p:nvPr>
            <p:ph type="sldNum" sz="quarter" idx="12"/>
          </p:nvPr>
        </p:nvSpPr>
        <p:spPr/>
        <p:txBody>
          <a:bodyPr/>
          <a:lstStyle/>
          <a:p>
            <a:fld id="{5BC99C8B-106F-4286-94C7-ABF12CE8A95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1009333" y="33771170"/>
            <a:ext cx="28513643" cy="5509616"/>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931990" y="4161940"/>
            <a:ext cx="14207997" cy="3993477"/>
          </a:xfrm>
        </p:spPr>
        <p:txBody>
          <a:bodyPr anchor="ctr"/>
          <a:lstStyle>
            <a:lvl1pPr marL="0" indent="0">
              <a:buNone/>
              <a:defRPr sz="8200" b="0" cap="all" baseline="0">
                <a:solidFill>
                  <a:schemeClr val="accent1">
                    <a:shade val="50000"/>
                  </a:schemeClr>
                </a:solidFill>
                <a:latin typeface="+mj-lt"/>
                <a:ea typeface="+mj-ea"/>
                <a:cs typeface="+mj-cs"/>
              </a:defRPr>
            </a:lvl1pPr>
            <a:lvl2pPr>
              <a:buNone/>
              <a:defRPr sz="9100" b="1"/>
            </a:lvl2pPr>
            <a:lvl3pPr>
              <a:buNone/>
              <a:defRPr sz="8200" b="1"/>
            </a:lvl3pPr>
            <a:lvl4pPr>
              <a:buNone/>
              <a:defRPr sz="7300" b="1"/>
            </a:lvl4pPr>
            <a:lvl5pPr>
              <a:buNone/>
              <a:defRPr sz="73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15381809" y="4161940"/>
            <a:ext cx="14213577" cy="3993477"/>
          </a:xfrm>
        </p:spPr>
        <p:txBody>
          <a:bodyPr anchor="ctr"/>
          <a:lstStyle>
            <a:lvl1pPr marL="0" indent="0">
              <a:buNone/>
              <a:defRPr sz="8200" b="0" cap="all" baseline="0">
                <a:solidFill>
                  <a:schemeClr val="accent1">
                    <a:shade val="50000"/>
                  </a:schemeClr>
                </a:solidFill>
                <a:latin typeface="+mj-lt"/>
                <a:ea typeface="+mj-ea"/>
                <a:cs typeface="+mj-cs"/>
              </a:defRPr>
            </a:lvl1pPr>
            <a:lvl2pPr>
              <a:buNone/>
              <a:defRPr sz="9100" b="1"/>
            </a:lvl2pPr>
            <a:lvl3pPr>
              <a:buNone/>
              <a:defRPr sz="8200" b="1"/>
            </a:lvl3pPr>
            <a:lvl4pPr>
              <a:buNone/>
              <a:defRPr sz="7300" b="1"/>
            </a:lvl4pPr>
            <a:lvl5pPr>
              <a:buNone/>
              <a:defRPr sz="73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931990" y="8214876"/>
            <a:ext cx="14207997" cy="24604996"/>
          </a:xfrm>
        </p:spPr>
        <p:txBody>
          <a:bodyPr/>
          <a:lstStyle>
            <a:lvl1pPr>
              <a:defRPr sz="11000"/>
            </a:lvl1pPr>
            <a:lvl2pPr>
              <a:defRPr sz="9100"/>
            </a:lvl2pPr>
            <a:lvl3pPr>
              <a:defRPr sz="8200"/>
            </a:lvl3pPr>
            <a:lvl4pPr>
              <a:defRPr sz="7300"/>
            </a:lvl4pPr>
            <a:lvl5pPr>
              <a:defRPr sz="7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15394076" y="8214876"/>
            <a:ext cx="14201308" cy="24604996"/>
          </a:xfrm>
        </p:spPr>
        <p:txBody>
          <a:bodyPr/>
          <a:lstStyle>
            <a:lvl1pPr>
              <a:defRPr sz="11000"/>
            </a:lvl1pPr>
            <a:lvl2pPr>
              <a:defRPr sz="9100"/>
            </a:lvl2pPr>
            <a:lvl3pPr>
              <a:defRPr sz="8200"/>
            </a:lvl3pPr>
            <a:lvl4pPr>
              <a:defRPr sz="7300"/>
            </a:lvl4pPr>
            <a:lvl5pPr>
              <a:defRPr sz="73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27251978" y="40430274"/>
            <a:ext cx="2523331" cy="1541107"/>
          </a:xfrm>
        </p:spPr>
        <p:txBody>
          <a:bodyPr/>
          <a:lstStyle/>
          <a:p>
            <a:fld id="{01EFA9FB-F28E-487D-9757-12DD9C365DD9}" type="slidenum">
              <a:rPr lang="en-GB" smtClean="0"/>
              <a:pPr/>
              <a:t>‹#›</a:t>
            </a:fld>
            <a:endParaRPr lang="en-GB"/>
          </a:p>
        </p:txBody>
      </p:sp>
      <p:sp>
        <p:nvSpPr>
          <p:cNvPr id="11" name="Straight Connector 10"/>
          <p:cNvSpPr>
            <a:spLocks noChangeShapeType="1"/>
          </p:cNvSpPr>
          <p:nvPr/>
        </p:nvSpPr>
        <p:spPr bwMode="auto">
          <a:xfrm>
            <a:off x="1703249" y="37576375"/>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999239" y="2853902"/>
            <a:ext cx="28765976" cy="5251179"/>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endParaRPr lang="en-GB"/>
          </a:p>
        </p:txBody>
      </p:sp>
      <p:sp>
        <p:nvSpPr>
          <p:cNvPr id="21" name="Footer Placeholder 20"/>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B9F6AB-120D-4BCF-BD63-E72E0021BE1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GB"/>
          </a:p>
        </p:txBody>
      </p:sp>
      <p:sp>
        <p:nvSpPr>
          <p:cNvPr id="24" name="Footer Placeholder 23"/>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7E2F6C-B302-4A38-92FA-E44355BFDD3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1703249" y="36510949"/>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
        <p:nvSpPr>
          <p:cNvPr id="12" name="Title 11"/>
          <p:cNvSpPr>
            <a:spLocks noGrp="1"/>
          </p:cNvSpPr>
          <p:nvPr>
            <p:ph type="title"/>
          </p:nvPr>
        </p:nvSpPr>
        <p:spPr>
          <a:xfrm>
            <a:off x="1513999" y="34246820"/>
            <a:ext cx="28008977" cy="3250277"/>
          </a:xfrm>
        </p:spPr>
        <p:txBody>
          <a:bodyPr anchor="ctr"/>
          <a:lstStyle>
            <a:lvl1pPr algn="l">
              <a:buNone/>
              <a:defRPr sz="91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1514000" y="3805202"/>
            <a:ext cx="9961903" cy="29965968"/>
          </a:xfrm>
        </p:spPr>
        <p:txBody>
          <a:bodyPr/>
          <a:lstStyle>
            <a:lvl1pPr marL="0" indent="0">
              <a:buNone/>
              <a:defRPr sz="6400"/>
            </a:lvl1pPr>
            <a:lvl2pPr>
              <a:buNone/>
              <a:defRPr sz="5500"/>
            </a:lvl2pPr>
            <a:lvl3pPr>
              <a:buNone/>
              <a:defRPr sz="4600"/>
            </a:lvl3pPr>
            <a:lvl4pPr>
              <a:buNone/>
              <a:defRPr sz="4100"/>
            </a:lvl4pPr>
            <a:lvl5pPr>
              <a:buNone/>
              <a:defRPr sz="41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11838629" y="3805202"/>
            <a:ext cx="17684347" cy="29965968"/>
          </a:xfrm>
        </p:spPr>
        <p:txBody>
          <a:bodyPr/>
          <a:lstStyle>
            <a:lvl1pPr>
              <a:defRPr sz="14600"/>
            </a:lvl1pPr>
            <a:lvl2pPr>
              <a:defRPr sz="12800"/>
            </a:lvl2pPr>
            <a:lvl3pPr>
              <a:defRPr sz="11000"/>
            </a:lvl3pPr>
            <a:lvl4pPr>
              <a:defRPr sz="9100"/>
            </a:lvl4pPr>
            <a:lvl5pPr>
              <a:defRPr sz="91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endParaRPr lang="en-GB"/>
          </a:p>
        </p:txBody>
      </p:sp>
      <p:sp>
        <p:nvSpPr>
          <p:cNvPr id="29" name="Footer Placeholder 28"/>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618C4B-B8A2-4DF2-B472-2D2C4C9F27E6}"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11607324" y="3849110"/>
            <a:ext cx="16653986" cy="22831213"/>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146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31" name="Slide Number Placeholder 30"/>
          <p:cNvSpPr>
            <a:spLocks noGrp="1"/>
          </p:cNvSpPr>
          <p:nvPr>
            <p:ph type="sldNum" sz="quarter" idx="12"/>
          </p:nvPr>
        </p:nvSpPr>
        <p:spPr/>
        <p:txBody>
          <a:bodyPr/>
          <a:lstStyle/>
          <a:p>
            <a:fld id="{93974A91-1707-4813-BE7A-40F61788D072}" type="slidenum">
              <a:rPr lang="en-GB" smtClean="0"/>
              <a:pPr/>
              <a:t>‹#›</a:t>
            </a:fld>
            <a:endParaRPr lang="en-GB"/>
          </a:p>
        </p:txBody>
      </p:sp>
      <p:sp>
        <p:nvSpPr>
          <p:cNvPr id="17" name="Title 16"/>
          <p:cNvSpPr>
            <a:spLocks noGrp="1"/>
          </p:cNvSpPr>
          <p:nvPr>
            <p:ph type="title"/>
          </p:nvPr>
        </p:nvSpPr>
        <p:spPr>
          <a:xfrm>
            <a:off x="1261665" y="31171697"/>
            <a:ext cx="19429651" cy="3260189"/>
          </a:xfrm>
        </p:spPr>
        <p:txBody>
          <a:bodyPr anchor="ctr"/>
          <a:lstStyle>
            <a:lvl1pPr algn="l">
              <a:buNone/>
              <a:defRPr sz="91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1261665" y="34539064"/>
            <a:ext cx="19429651" cy="4796140"/>
          </a:xfrm>
        </p:spPr>
        <p:txBody>
          <a:bodyPr lIns="501172" tIns="0"/>
          <a:lstStyle>
            <a:lvl1pPr marL="0" indent="0">
              <a:buNone/>
              <a:defRPr sz="6400"/>
            </a:lvl1pPr>
            <a:lvl2pPr>
              <a:defRPr sz="5500"/>
            </a:lvl2pPr>
            <a:lvl3pPr>
              <a:defRPr sz="4600"/>
            </a:lvl3pPr>
            <a:lvl4pPr>
              <a:defRPr sz="4100"/>
            </a:lvl4pPr>
            <a:lvl5pPr>
              <a:defRPr sz="41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1703249" y="6559844"/>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
        <p:nvSpPr>
          <p:cNvPr id="8" name="Text Placeholder 7"/>
          <p:cNvSpPr>
            <a:spLocks noGrp="1"/>
          </p:cNvSpPr>
          <p:nvPr>
            <p:ph type="body" idx="1"/>
          </p:nvPr>
        </p:nvSpPr>
        <p:spPr>
          <a:xfrm>
            <a:off x="1009333" y="9701284"/>
            <a:ext cx="28765976" cy="28251648"/>
          </a:xfrm>
          <a:prstGeom prst="rect">
            <a:avLst/>
          </a:prstGeom>
        </p:spPr>
        <p:txBody>
          <a:bodyPr vert="horz" lIns="417643" tIns="208822" rIns="417643" bIns="208822">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21448316" y="475654"/>
            <a:ext cx="8326993" cy="1803507"/>
          </a:xfrm>
          <a:prstGeom prst="rect">
            <a:avLst/>
          </a:prstGeom>
        </p:spPr>
        <p:txBody>
          <a:bodyPr vert="horz" lIns="417643" tIns="208822" rIns="417643" bIns="208822"/>
          <a:lstStyle>
            <a:lvl1pPr algn="l" eaLnBrk="1" latinLnBrk="0" hangingPunct="1">
              <a:defRPr kumimoji="0" sz="5500">
                <a:solidFill>
                  <a:schemeClr val="accent1">
                    <a:shade val="75000"/>
                  </a:schemeClr>
                </a:solidFill>
              </a:defRPr>
            </a:lvl1pPr>
          </a:lstStyle>
          <a:p>
            <a:endParaRPr lang="en-GB"/>
          </a:p>
        </p:txBody>
      </p:sp>
      <p:sp>
        <p:nvSpPr>
          <p:cNvPr id="28" name="Footer Placeholder 27"/>
          <p:cNvSpPr>
            <a:spLocks noGrp="1"/>
          </p:cNvSpPr>
          <p:nvPr>
            <p:ph type="ftr" sz="quarter" idx="3"/>
          </p:nvPr>
        </p:nvSpPr>
        <p:spPr>
          <a:xfrm>
            <a:off x="10345658" y="475654"/>
            <a:ext cx="11102658" cy="1803507"/>
          </a:xfrm>
          <a:prstGeom prst="rect">
            <a:avLst/>
          </a:prstGeom>
        </p:spPr>
        <p:txBody>
          <a:bodyPr vert="horz" lIns="417643" tIns="208822" rIns="417643" bIns="208822"/>
          <a:lstStyle>
            <a:lvl1pPr algn="r" eaLnBrk="1" latinLnBrk="0" hangingPunct="1">
              <a:defRPr kumimoji="0" sz="5500">
                <a:solidFill>
                  <a:schemeClr val="accent1">
                    <a:shade val="75000"/>
                  </a:schemeClr>
                </a:solidFill>
              </a:defRPr>
            </a:lvl1pPr>
          </a:lstStyle>
          <a:p>
            <a:endParaRPr lang="en-GB"/>
          </a:p>
        </p:txBody>
      </p:sp>
      <p:sp>
        <p:nvSpPr>
          <p:cNvPr id="5" name="Slide Number Placeholder 4"/>
          <p:cNvSpPr>
            <a:spLocks noGrp="1"/>
          </p:cNvSpPr>
          <p:nvPr>
            <p:ph type="sldNum" sz="quarter" idx="4"/>
          </p:nvPr>
        </p:nvSpPr>
        <p:spPr>
          <a:xfrm>
            <a:off x="27251978" y="40430277"/>
            <a:ext cx="2523331" cy="1526045"/>
          </a:xfrm>
          <a:prstGeom prst="rect">
            <a:avLst/>
          </a:prstGeom>
        </p:spPr>
        <p:txBody>
          <a:bodyPr vert="horz" lIns="417643" tIns="208822" rIns="417643" bIns="208822"/>
          <a:lstStyle>
            <a:lvl1pPr algn="r" eaLnBrk="1" latinLnBrk="0" hangingPunct="1">
              <a:defRPr kumimoji="0" sz="5500">
                <a:solidFill>
                  <a:schemeClr val="accent1">
                    <a:shade val="75000"/>
                  </a:schemeClr>
                </a:solidFill>
              </a:defRPr>
            </a:lvl1pPr>
          </a:lstStyle>
          <a:p>
            <a:fld id="{F7C21D88-65D7-43DC-BE45-72AE0E08532B}" type="slidenum">
              <a:rPr lang="en-GB" smtClean="0"/>
              <a:pPr/>
              <a:t>‹#›</a:t>
            </a:fld>
            <a:endParaRPr lang="en-GB"/>
          </a:p>
        </p:txBody>
      </p:sp>
      <p:sp>
        <p:nvSpPr>
          <p:cNvPr id="10" name="Title Placeholder 9"/>
          <p:cNvSpPr>
            <a:spLocks noGrp="1"/>
          </p:cNvSpPr>
          <p:nvPr>
            <p:ph type="title"/>
          </p:nvPr>
        </p:nvSpPr>
        <p:spPr>
          <a:xfrm>
            <a:off x="1009333" y="2853902"/>
            <a:ext cx="28765976" cy="5232153"/>
          </a:xfrm>
          <a:prstGeom prst="rect">
            <a:avLst/>
          </a:prstGeom>
        </p:spPr>
        <p:txBody>
          <a:bodyPr vert="horz" lIns="417643" tIns="208822" rIns="417643" bIns="208822"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1703249" y="6559844"/>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
        <p:nvSpPr>
          <p:cNvPr id="12" name="Straight Connector 11"/>
          <p:cNvSpPr>
            <a:spLocks noChangeShapeType="1"/>
          </p:cNvSpPr>
          <p:nvPr/>
        </p:nvSpPr>
        <p:spPr bwMode="auto">
          <a:xfrm>
            <a:off x="1703249" y="6604089"/>
            <a:ext cx="28576726" cy="14863"/>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417643" tIns="208822" rIns="417643" bIns="208822"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l" rtl="0" eaLnBrk="1" latinLnBrk="0" hangingPunct="1">
        <a:spcBef>
          <a:spcPct val="0"/>
        </a:spcBef>
        <a:buNone/>
        <a:defRPr kumimoji="0" sz="164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1566161" indent="-1566161" algn="l" rtl="0" eaLnBrk="1" latinLnBrk="0" hangingPunct="1">
        <a:spcBef>
          <a:spcPct val="20000"/>
        </a:spcBef>
        <a:buClr>
          <a:schemeClr val="accent1"/>
        </a:buClr>
        <a:buSzPct val="70000"/>
        <a:buFont typeface="Wingdings 2"/>
        <a:buChar char=""/>
        <a:defRPr kumimoji="0" sz="14600" kern="1200">
          <a:solidFill>
            <a:schemeClr val="tx2"/>
          </a:solidFill>
          <a:latin typeface="+mn-lt"/>
          <a:ea typeface="+mn-ea"/>
          <a:cs typeface="+mn-cs"/>
        </a:defRPr>
      </a:lvl1pPr>
      <a:lvl2pPr marL="3393350" indent="-1305135" algn="l" rtl="0" eaLnBrk="1" latinLnBrk="0" hangingPunct="1">
        <a:spcBef>
          <a:spcPct val="20000"/>
        </a:spcBef>
        <a:buClr>
          <a:schemeClr val="accent1"/>
        </a:buClr>
        <a:buSzPct val="70000"/>
        <a:buFont typeface="Wingdings 2"/>
        <a:buChar char=""/>
        <a:defRPr kumimoji="0" sz="12800" kern="1200">
          <a:solidFill>
            <a:schemeClr val="tx2"/>
          </a:solidFill>
          <a:latin typeface="+mn-lt"/>
          <a:ea typeface="+mn-ea"/>
          <a:cs typeface="+mn-cs"/>
        </a:defRPr>
      </a:lvl2pPr>
      <a:lvl3pPr marL="5220538" indent="-1044108" algn="l" rtl="0" eaLnBrk="1" latinLnBrk="0" hangingPunct="1">
        <a:spcBef>
          <a:spcPct val="20000"/>
        </a:spcBef>
        <a:buClr>
          <a:schemeClr val="accent1"/>
        </a:buClr>
        <a:buSzPct val="70000"/>
        <a:buFont typeface="Wingdings 2"/>
        <a:buChar char=""/>
        <a:defRPr kumimoji="0" sz="11000" kern="1200">
          <a:solidFill>
            <a:schemeClr val="tx2"/>
          </a:solidFill>
          <a:latin typeface="+mn-lt"/>
          <a:ea typeface="+mn-ea"/>
          <a:cs typeface="+mn-cs"/>
        </a:defRPr>
      </a:lvl3pPr>
      <a:lvl4pPr marL="7308753" indent="-1044108" algn="l" rtl="0" eaLnBrk="1" latinLnBrk="0" hangingPunct="1">
        <a:spcBef>
          <a:spcPct val="20000"/>
        </a:spcBef>
        <a:buClr>
          <a:schemeClr val="accent1"/>
        </a:buClr>
        <a:buSzPct val="70000"/>
        <a:buFont typeface="Wingdings 2"/>
        <a:buChar char=""/>
        <a:defRPr kumimoji="0" sz="9100" kern="1200">
          <a:solidFill>
            <a:schemeClr val="tx2"/>
          </a:solidFill>
          <a:latin typeface="+mn-lt"/>
          <a:ea typeface="+mn-ea"/>
          <a:cs typeface="+mn-cs"/>
        </a:defRPr>
      </a:lvl4pPr>
      <a:lvl5pPr marL="9396969" indent="-1044108" algn="l" rtl="0" eaLnBrk="1" latinLnBrk="0" hangingPunct="1">
        <a:spcBef>
          <a:spcPct val="20000"/>
        </a:spcBef>
        <a:buClr>
          <a:schemeClr val="accent1"/>
        </a:buClr>
        <a:buSzPct val="60000"/>
        <a:buFont typeface="Wingdings 2"/>
        <a:buChar char=""/>
        <a:defRPr kumimoji="0" sz="8200" kern="1200">
          <a:solidFill>
            <a:schemeClr val="tx2"/>
          </a:solidFill>
          <a:latin typeface="+mn-lt"/>
          <a:ea typeface="+mn-ea"/>
          <a:cs typeface="+mn-cs"/>
        </a:defRPr>
      </a:lvl5pPr>
      <a:lvl6pPr marL="11485184" indent="-1044108" algn="l" rtl="0" eaLnBrk="1" latinLnBrk="0" hangingPunct="1">
        <a:spcBef>
          <a:spcPct val="20000"/>
        </a:spcBef>
        <a:buClr>
          <a:schemeClr val="accent1"/>
        </a:buClr>
        <a:buSzPct val="60000"/>
        <a:buFont typeface="Wingdings 2"/>
        <a:buChar char=""/>
        <a:defRPr kumimoji="0" sz="8200" kern="1200">
          <a:solidFill>
            <a:schemeClr val="tx2"/>
          </a:solidFill>
          <a:latin typeface="+mn-lt"/>
          <a:ea typeface="+mn-ea"/>
          <a:cs typeface="+mn-cs"/>
        </a:defRPr>
      </a:lvl6pPr>
      <a:lvl7pPr marL="13573399" indent="-1044108" algn="l" rtl="0" eaLnBrk="1" latinLnBrk="0" hangingPunct="1">
        <a:spcBef>
          <a:spcPct val="20000"/>
        </a:spcBef>
        <a:buClr>
          <a:schemeClr val="accent1"/>
        </a:buClr>
        <a:buSzPct val="60000"/>
        <a:buFont typeface="Wingdings 2"/>
        <a:buChar char=""/>
        <a:defRPr kumimoji="0" sz="7300" kern="1200">
          <a:solidFill>
            <a:schemeClr val="tx2"/>
          </a:solidFill>
          <a:latin typeface="+mn-lt"/>
          <a:ea typeface="+mn-ea"/>
          <a:cs typeface="+mn-cs"/>
        </a:defRPr>
      </a:lvl7pPr>
      <a:lvl8pPr marL="15661615" indent="-1044108" algn="l" rtl="0" eaLnBrk="1" latinLnBrk="0" hangingPunct="1">
        <a:spcBef>
          <a:spcPct val="20000"/>
        </a:spcBef>
        <a:buClr>
          <a:schemeClr val="accent1"/>
        </a:buClr>
        <a:buSzPct val="60000"/>
        <a:buFont typeface="Wingdings 2"/>
        <a:buChar char=""/>
        <a:defRPr kumimoji="0" sz="7300" kern="1200" baseline="0">
          <a:solidFill>
            <a:schemeClr val="tx2"/>
          </a:solidFill>
          <a:latin typeface="+mn-lt"/>
          <a:ea typeface="+mn-ea"/>
          <a:cs typeface="+mn-cs"/>
        </a:defRPr>
      </a:lvl8pPr>
      <a:lvl9pPr marL="17749830" indent="-1044108" algn="l" rtl="0" eaLnBrk="1" latinLnBrk="0" hangingPunct="1">
        <a:spcBef>
          <a:spcPct val="20000"/>
        </a:spcBef>
        <a:buClr>
          <a:schemeClr val="accent1"/>
        </a:buClr>
        <a:buSzPct val="60000"/>
        <a:buFont typeface="Wingdings 2"/>
        <a:buChar char=""/>
        <a:defRPr kumimoji="0" sz="6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088215" algn="l" rtl="0" eaLnBrk="1" latinLnBrk="0" hangingPunct="1">
        <a:defRPr kumimoji="0" kern="1200">
          <a:solidFill>
            <a:schemeClr val="tx1"/>
          </a:solidFill>
          <a:latin typeface="+mn-lt"/>
          <a:ea typeface="+mn-ea"/>
          <a:cs typeface="+mn-cs"/>
        </a:defRPr>
      </a:lvl2pPr>
      <a:lvl3pPr marL="4176431" algn="l" rtl="0" eaLnBrk="1" latinLnBrk="0" hangingPunct="1">
        <a:defRPr kumimoji="0" kern="1200">
          <a:solidFill>
            <a:schemeClr val="tx1"/>
          </a:solidFill>
          <a:latin typeface="+mn-lt"/>
          <a:ea typeface="+mn-ea"/>
          <a:cs typeface="+mn-cs"/>
        </a:defRPr>
      </a:lvl3pPr>
      <a:lvl4pPr marL="6264646" algn="l" rtl="0" eaLnBrk="1" latinLnBrk="0" hangingPunct="1">
        <a:defRPr kumimoji="0" kern="1200">
          <a:solidFill>
            <a:schemeClr val="tx1"/>
          </a:solidFill>
          <a:latin typeface="+mn-lt"/>
          <a:ea typeface="+mn-ea"/>
          <a:cs typeface="+mn-cs"/>
        </a:defRPr>
      </a:lvl4pPr>
      <a:lvl5pPr marL="8352861" algn="l" rtl="0" eaLnBrk="1" latinLnBrk="0" hangingPunct="1">
        <a:defRPr kumimoji="0" kern="1200">
          <a:solidFill>
            <a:schemeClr val="tx1"/>
          </a:solidFill>
          <a:latin typeface="+mn-lt"/>
          <a:ea typeface="+mn-ea"/>
          <a:cs typeface="+mn-cs"/>
        </a:defRPr>
      </a:lvl5pPr>
      <a:lvl6pPr marL="10441076" algn="l" rtl="0" eaLnBrk="1" latinLnBrk="0" hangingPunct="1">
        <a:defRPr kumimoji="0" kern="1200">
          <a:solidFill>
            <a:schemeClr val="tx1"/>
          </a:solidFill>
          <a:latin typeface="+mn-lt"/>
          <a:ea typeface="+mn-ea"/>
          <a:cs typeface="+mn-cs"/>
        </a:defRPr>
      </a:lvl6pPr>
      <a:lvl7pPr marL="12529292" algn="l" rtl="0" eaLnBrk="1" latinLnBrk="0" hangingPunct="1">
        <a:defRPr kumimoji="0" kern="1200">
          <a:solidFill>
            <a:schemeClr val="tx1"/>
          </a:solidFill>
          <a:latin typeface="+mn-lt"/>
          <a:ea typeface="+mn-ea"/>
          <a:cs typeface="+mn-cs"/>
        </a:defRPr>
      </a:lvl7pPr>
      <a:lvl8pPr marL="14617507" algn="l" rtl="0" eaLnBrk="1" latinLnBrk="0" hangingPunct="1">
        <a:defRPr kumimoji="0" kern="1200">
          <a:solidFill>
            <a:schemeClr val="tx1"/>
          </a:solidFill>
          <a:latin typeface="+mn-lt"/>
          <a:ea typeface="+mn-ea"/>
          <a:cs typeface="+mn-cs"/>
        </a:defRPr>
      </a:lvl8pPr>
      <a:lvl9pPr marL="1670572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9.jpeg"/><Relationship Id="rId18" Type="http://schemas.microsoft.com/office/2007/relationships/diagramDrawing" Target="../diagrams/drawing2.xml"/><Relationship Id="rId3" Type="http://schemas.openxmlformats.org/officeDocument/2006/relationships/image" Target="../media/image4.jpeg"/><Relationship Id="rId7" Type="http://schemas.openxmlformats.org/officeDocument/2006/relationships/diagramQuickStyle" Target="../diagrams/quickStyle1.xml"/><Relationship Id="rId12" Type="http://schemas.openxmlformats.org/officeDocument/2006/relationships/image" Target="../media/image8.gif"/><Relationship Id="rId17" Type="http://schemas.openxmlformats.org/officeDocument/2006/relationships/diagramColors" Target="../diagrams/colors2.xml"/><Relationship Id="rId2" Type="http://schemas.openxmlformats.org/officeDocument/2006/relationships/image" Target="../media/image3.png"/><Relationship Id="rId16" Type="http://schemas.openxmlformats.org/officeDocument/2006/relationships/diagramQuickStyle" Target="../diagrams/quickStyle2.xml"/><Relationship Id="rId1" Type="http://schemas.openxmlformats.org/officeDocument/2006/relationships/slideLayout" Target="../slideLayouts/slideLayout7.xml"/><Relationship Id="rId6" Type="http://schemas.openxmlformats.org/officeDocument/2006/relationships/diagramLayout" Target="../diagrams/layout1.xml"/><Relationship Id="rId11" Type="http://schemas.openxmlformats.org/officeDocument/2006/relationships/image" Target="../media/image7.jpeg"/><Relationship Id="rId5" Type="http://schemas.openxmlformats.org/officeDocument/2006/relationships/diagramData" Target="../diagrams/data1.xml"/><Relationship Id="rId15" Type="http://schemas.openxmlformats.org/officeDocument/2006/relationships/diagramLayout" Target="../diagrams/layout2.xml"/><Relationship Id="rId10" Type="http://schemas.openxmlformats.org/officeDocument/2006/relationships/image" Target="../media/image6.jpeg"/><Relationship Id="rId19" Type="http://schemas.openxmlformats.org/officeDocument/2006/relationships/image" Target="../media/image10.jpeg"/><Relationship Id="rId4" Type="http://schemas.openxmlformats.org/officeDocument/2006/relationships/image" Target="../media/image5.jpeg"/><Relationship Id="rId9" Type="http://schemas.microsoft.com/office/2007/relationships/diagramDrawing" Target="../diagrams/drawing1.xml"/><Relationship Id="rId1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extBox 35"/>
          <p:cNvSpPr txBox="1"/>
          <p:nvPr/>
        </p:nvSpPr>
        <p:spPr>
          <a:xfrm>
            <a:off x="2466579" y="25508718"/>
            <a:ext cx="7272808" cy="461665"/>
          </a:xfrm>
          <a:prstGeom prst="rect">
            <a:avLst/>
          </a:prstGeom>
          <a:solidFill>
            <a:schemeClr val="bg1"/>
          </a:solidFill>
          <a:ln w="28575">
            <a:solidFill>
              <a:schemeClr val="tx1"/>
            </a:solidFill>
          </a:ln>
        </p:spPr>
        <p:txBody>
          <a:bodyPr wrap="square" rtlCol="0">
            <a:spAutoFit/>
          </a:bodyPr>
          <a:lstStyle/>
          <a:p>
            <a:pPr algn="ctr"/>
            <a:r>
              <a:rPr lang="en-IE" sz="2400" dirty="0" smtClean="0"/>
              <a:t>How do we know what we think we know is true?</a:t>
            </a:r>
            <a:endParaRPr lang="en-IE" sz="2400" dirty="0"/>
          </a:p>
        </p:txBody>
      </p:sp>
      <p:sp>
        <p:nvSpPr>
          <p:cNvPr id="35" name="TextBox 34"/>
          <p:cNvSpPr txBox="1"/>
          <p:nvPr/>
        </p:nvSpPr>
        <p:spPr>
          <a:xfrm>
            <a:off x="23996971" y="9594950"/>
            <a:ext cx="5400600" cy="830997"/>
          </a:xfrm>
          <a:prstGeom prst="rect">
            <a:avLst/>
          </a:prstGeom>
          <a:solidFill>
            <a:schemeClr val="bg1"/>
          </a:solidFill>
          <a:ln w="28575">
            <a:solidFill>
              <a:schemeClr val="tx1"/>
            </a:solidFill>
          </a:ln>
        </p:spPr>
        <p:txBody>
          <a:bodyPr wrap="square" rtlCol="0">
            <a:spAutoFit/>
          </a:bodyPr>
          <a:lstStyle/>
          <a:p>
            <a:pPr algn="ctr"/>
            <a:r>
              <a:rPr lang="en-IE" sz="2400" dirty="0" smtClean="0"/>
              <a:t>Einstein, revolutionised Physics with his thought </a:t>
            </a:r>
            <a:r>
              <a:rPr lang="en-IE" sz="2400" dirty="0" smtClean="0"/>
              <a:t>experiments</a:t>
            </a:r>
            <a:endParaRPr lang="en-IE" sz="2400" dirty="0" smtClean="0"/>
          </a:p>
        </p:txBody>
      </p:sp>
      <p:sp>
        <p:nvSpPr>
          <p:cNvPr id="33" name="TextBox 32"/>
          <p:cNvSpPr txBox="1"/>
          <p:nvPr/>
        </p:nvSpPr>
        <p:spPr>
          <a:xfrm>
            <a:off x="1026419" y="9594950"/>
            <a:ext cx="5544616" cy="461665"/>
          </a:xfrm>
          <a:prstGeom prst="rect">
            <a:avLst/>
          </a:prstGeom>
          <a:solidFill>
            <a:schemeClr val="bg1"/>
          </a:solidFill>
          <a:ln w="28575">
            <a:solidFill>
              <a:schemeClr val="tx1"/>
            </a:solidFill>
          </a:ln>
        </p:spPr>
        <p:txBody>
          <a:bodyPr wrap="square" rtlCol="0">
            <a:spAutoFit/>
          </a:bodyPr>
          <a:lstStyle/>
          <a:p>
            <a:pPr algn="ctr"/>
            <a:r>
              <a:rPr lang="en-IE" sz="2400" dirty="0" smtClean="0"/>
              <a:t>Galileo, father of experimental physics.</a:t>
            </a:r>
            <a:endParaRPr lang="en-IE" sz="2400" dirty="0"/>
          </a:p>
        </p:txBody>
      </p:sp>
      <p:sp>
        <p:nvSpPr>
          <p:cNvPr id="32" name="TextBox 31"/>
          <p:cNvSpPr txBox="1"/>
          <p:nvPr/>
        </p:nvSpPr>
        <p:spPr>
          <a:xfrm>
            <a:off x="21692715" y="27380926"/>
            <a:ext cx="6408712" cy="1200329"/>
          </a:xfrm>
          <a:prstGeom prst="rect">
            <a:avLst/>
          </a:prstGeom>
          <a:solidFill>
            <a:schemeClr val="bg1"/>
          </a:solidFill>
          <a:ln w="28575">
            <a:solidFill>
              <a:schemeClr val="tx1"/>
            </a:solidFill>
          </a:ln>
        </p:spPr>
        <p:txBody>
          <a:bodyPr wrap="square" rtlCol="0">
            <a:spAutoFit/>
          </a:bodyPr>
          <a:lstStyle/>
          <a:p>
            <a:pPr algn="ctr"/>
            <a:r>
              <a:rPr lang="en-IE" sz="2400" dirty="0" smtClean="0"/>
              <a:t>Physicists generally believe in an objective reality, but at microscopic scales it’s not the reality we’re used to.</a:t>
            </a:r>
            <a:endParaRPr lang="en-IE" sz="2400" dirty="0"/>
          </a:p>
        </p:txBody>
      </p:sp>
      <p:sp>
        <p:nvSpPr>
          <p:cNvPr id="30" name="TextBox 29"/>
          <p:cNvSpPr txBox="1"/>
          <p:nvPr/>
        </p:nvSpPr>
        <p:spPr>
          <a:xfrm>
            <a:off x="14851955" y="35661846"/>
            <a:ext cx="5472608" cy="461665"/>
          </a:xfrm>
          <a:prstGeom prst="rect">
            <a:avLst/>
          </a:prstGeom>
          <a:solidFill>
            <a:schemeClr val="bg1"/>
          </a:solidFill>
          <a:ln w="28575">
            <a:solidFill>
              <a:schemeClr val="tx1"/>
            </a:solidFill>
          </a:ln>
        </p:spPr>
        <p:txBody>
          <a:bodyPr wrap="square" rtlCol="0">
            <a:spAutoFit/>
          </a:bodyPr>
          <a:lstStyle/>
          <a:p>
            <a:pPr algn="ctr"/>
            <a:r>
              <a:rPr lang="en-IE" sz="2400" dirty="0" smtClean="0"/>
              <a:t>The </a:t>
            </a:r>
            <a:r>
              <a:rPr lang="en-IE" sz="2400" dirty="0" err="1" smtClean="0"/>
              <a:t>Schrodingers</a:t>
            </a:r>
            <a:r>
              <a:rPr lang="en-IE" sz="2400" dirty="0" smtClean="0"/>
              <a:t> cat experiment</a:t>
            </a:r>
            <a:endParaRPr lang="en-IE" sz="2400" dirty="0"/>
          </a:p>
        </p:txBody>
      </p:sp>
      <p:sp>
        <p:nvSpPr>
          <p:cNvPr id="6" name="TextBox 5"/>
          <p:cNvSpPr txBox="1"/>
          <p:nvPr/>
        </p:nvSpPr>
        <p:spPr>
          <a:xfrm>
            <a:off x="1242443" y="449934"/>
            <a:ext cx="27723080" cy="3183830"/>
          </a:xfrm>
          <a:prstGeom prst="roundRect">
            <a:avLst/>
          </a:prstGeom>
          <a:solidFill>
            <a:schemeClr val="accent3">
              <a:lumMod val="40000"/>
              <a:lumOff val="60000"/>
            </a:schemeClr>
          </a:solidFill>
          <a:ln w="50800">
            <a:solidFill>
              <a:schemeClr val="tx1"/>
            </a:solidFill>
          </a:ln>
          <a:effectLst>
            <a:glow rad="228600">
              <a:schemeClr val="accent5">
                <a:satMod val="175000"/>
                <a:alpha val="40000"/>
              </a:schemeClr>
            </a:glow>
            <a:outerShdw blurRad="50800" dist="38100" dir="5400000" algn="t"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wrap="square" lIns="91421" tIns="45711" rIns="91421" bIns="45711" rtlCol="0">
            <a:spAutoFit/>
          </a:bodyPr>
          <a:lstStyle/>
          <a:p>
            <a:r>
              <a:rPr lang="en-IE" sz="8500" dirty="0" smtClean="0">
                <a:latin typeface="Arial" pitchFamily="34" charset="0"/>
              </a:rPr>
              <a:t>The Relationship between Physics and </a:t>
            </a:r>
            <a:r>
              <a:rPr lang="en-IE" sz="8500" dirty="0" smtClean="0">
                <a:latin typeface="Arial" pitchFamily="34" charset="0"/>
                <a:cs typeface="Arial" pitchFamily="34" charset="0"/>
              </a:rPr>
              <a:t>Philosophy</a:t>
            </a:r>
          </a:p>
          <a:p>
            <a:pPr algn="ctr"/>
            <a:r>
              <a:rPr lang="en-IE" sz="4800" dirty="0" smtClean="0">
                <a:latin typeface="Arial" pitchFamily="34" charset="0"/>
                <a:cs typeface="Arial" pitchFamily="34" charset="0"/>
              </a:rPr>
              <a:t>By </a:t>
            </a:r>
            <a:r>
              <a:rPr lang="en-IE" sz="4800" dirty="0" err="1" smtClean="0">
                <a:latin typeface="Arial" pitchFamily="34" charset="0"/>
                <a:cs typeface="Arial" pitchFamily="34" charset="0"/>
              </a:rPr>
              <a:t>Kartik</a:t>
            </a:r>
            <a:r>
              <a:rPr lang="en-IE" sz="4800" dirty="0" smtClean="0">
                <a:latin typeface="Arial" pitchFamily="34" charset="0"/>
                <a:cs typeface="Arial" pitchFamily="34" charset="0"/>
              </a:rPr>
              <a:t> </a:t>
            </a:r>
            <a:r>
              <a:rPr lang="en-IE" sz="4800" dirty="0" err="1" smtClean="0">
                <a:latin typeface="Arial" pitchFamily="34" charset="0"/>
                <a:cs typeface="Arial" pitchFamily="34" charset="0"/>
              </a:rPr>
              <a:t>Chundru</a:t>
            </a:r>
            <a:r>
              <a:rPr lang="en-IE" sz="4800" dirty="0" smtClean="0">
                <a:latin typeface="Arial" pitchFamily="34" charset="0"/>
                <a:cs typeface="Arial" pitchFamily="34" charset="0"/>
              </a:rPr>
              <a:t>, Laura Byrne, Mark Allen and Tom Ambrose</a:t>
            </a:r>
          </a:p>
          <a:p>
            <a:pPr algn="ctr"/>
            <a:r>
              <a:rPr lang="en-IE" sz="4800" dirty="0" smtClean="0">
                <a:latin typeface="Arial" pitchFamily="34" charset="0"/>
                <a:cs typeface="Arial" pitchFamily="34" charset="0"/>
              </a:rPr>
              <a:t>Supervisor: Prof. Stefan </a:t>
            </a:r>
            <a:r>
              <a:rPr lang="en-IE" sz="4800" dirty="0" err="1" smtClean="0">
                <a:latin typeface="Arial" pitchFamily="34" charset="0"/>
                <a:cs typeface="Arial" pitchFamily="34" charset="0"/>
              </a:rPr>
              <a:t>Hutzler</a:t>
            </a:r>
            <a:endParaRPr lang="en-IE" dirty="0" smtClean="0">
              <a:latin typeface="Arial" pitchFamily="34" charset="0"/>
              <a:cs typeface="Arial" pitchFamily="34" charset="0"/>
            </a:endParaRPr>
          </a:p>
        </p:txBody>
      </p:sp>
      <p:sp>
        <p:nvSpPr>
          <p:cNvPr id="2055" name="Text Box 7"/>
          <p:cNvSpPr txBox="1">
            <a:spLocks noChangeArrowheads="1"/>
          </p:cNvSpPr>
          <p:nvPr/>
        </p:nvSpPr>
        <p:spPr bwMode="auto">
          <a:xfrm>
            <a:off x="2103440" y="3"/>
            <a:ext cx="27027186" cy="5053675"/>
          </a:xfrm>
          <a:prstGeom prst="rect">
            <a:avLst/>
          </a:prstGeom>
          <a:noFill/>
          <a:ln w="9525">
            <a:noFill/>
            <a:miter lim="800000"/>
            <a:headEnd/>
            <a:tailEnd/>
          </a:ln>
          <a:effectLst/>
        </p:spPr>
        <p:txBody>
          <a:bodyPr lIns="417561" tIns="208780" rIns="417561" bIns="208780">
            <a:spAutoFit/>
          </a:bodyPr>
          <a:lstStyle/>
          <a:p>
            <a:pPr algn="ctr" defTabSz="4175892">
              <a:spcBef>
                <a:spcPct val="50000"/>
              </a:spcBef>
            </a:pPr>
            <a:endParaRPr lang="en-US" sz="30100" dirty="0">
              <a:solidFill>
                <a:schemeClr val="bg1"/>
              </a:solidFill>
            </a:endParaRPr>
          </a:p>
        </p:txBody>
      </p:sp>
      <p:sp>
        <p:nvSpPr>
          <p:cNvPr id="2136" name="Text Box 88"/>
          <p:cNvSpPr txBox="1">
            <a:spLocks noChangeArrowheads="1"/>
          </p:cNvSpPr>
          <p:nvPr/>
        </p:nvSpPr>
        <p:spPr bwMode="auto">
          <a:xfrm>
            <a:off x="0" y="32926338"/>
            <a:ext cx="2592388" cy="369314"/>
          </a:xfrm>
          <a:prstGeom prst="rect">
            <a:avLst/>
          </a:prstGeom>
          <a:noFill/>
          <a:ln w="9525">
            <a:noFill/>
            <a:miter lim="800000"/>
            <a:headEnd/>
            <a:tailEnd/>
          </a:ln>
          <a:effectLst/>
        </p:spPr>
        <p:txBody>
          <a:bodyPr lIns="91421" tIns="45711" rIns="91421" bIns="45711">
            <a:spAutoFit/>
          </a:bodyPr>
          <a:lstStyle/>
          <a:p>
            <a:pPr defTabSz="4175892"/>
            <a:endParaRPr lang="en-US" sz="1800" dirty="0"/>
          </a:p>
        </p:txBody>
      </p:sp>
      <p:sp>
        <p:nvSpPr>
          <p:cNvPr id="2148" name="Text Box 100"/>
          <p:cNvSpPr txBox="1">
            <a:spLocks noChangeArrowheads="1"/>
          </p:cNvSpPr>
          <p:nvPr/>
        </p:nvSpPr>
        <p:spPr bwMode="auto">
          <a:xfrm>
            <a:off x="23564851" y="42070337"/>
            <a:ext cx="6192838" cy="446258"/>
          </a:xfrm>
          <a:prstGeom prst="rect">
            <a:avLst/>
          </a:prstGeom>
          <a:noFill/>
          <a:ln w="9525">
            <a:noFill/>
            <a:miter lim="800000"/>
            <a:headEnd/>
            <a:tailEnd/>
          </a:ln>
          <a:effectLst/>
        </p:spPr>
        <p:txBody>
          <a:bodyPr lIns="91421" tIns="45711" rIns="91421" bIns="45711">
            <a:spAutoFit/>
          </a:bodyPr>
          <a:lstStyle/>
          <a:p>
            <a:pPr defTabSz="4175892">
              <a:spcBef>
                <a:spcPct val="50000"/>
              </a:spcBef>
            </a:pPr>
            <a:r>
              <a:rPr lang="en-GB" sz="2300" dirty="0"/>
              <a:t>© School of Physics, Trinity College Dublin</a:t>
            </a:r>
            <a:endParaRPr lang="en-US" sz="2300" dirty="0"/>
          </a:p>
        </p:txBody>
      </p:sp>
      <p:pic>
        <p:nvPicPr>
          <p:cNvPr id="2151" name="Picture 103" descr="TCD_col"/>
          <p:cNvPicPr>
            <a:picLocks noChangeAspect="1" noChangeArrowheads="1"/>
          </p:cNvPicPr>
          <p:nvPr/>
        </p:nvPicPr>
        <p:blipFill>
          <a:blip r:embed="rId2" cstate="print"/>
          <a:srcRect/>
          <a:stretch>
            <a:fillRect/>
          </a:stretch>
        </p:blipFill>
        <p:spPr bwMode="auto">
          <a:xfrm>
            <a:off x="26589259" y="809974"/>
            <a:ext cx="1920874" cy="2160588"/>
          </a:xfrm>
          <a:prstGeom prst="rect">
            <a:avLst/>
          </a:prstGeom>
          <a:noFill/>
        </p:spPr>
      </p:pic>
      <p:pic>
        <p:nvPicPr>
          <p:cNvPr id="7" name="Picture 6" descr="Wave-particle.jpg"/>
          <p:cNvPicPr>
            <a:picLocks noChangeAspect="1"/>
          </p:cNvPicPr>
          <p:nvPr/>
        </p:nvPicPr>
        <p:blipFill>
          <a:blip r:embed="rId3" cstate="print"/>
          <a:stretch>
            <a:fillRect/>
          </a:stretch>
        </p:blipFill>
        <p:spPr>
          <a:xfrm>
            <a:off x="21116651" y="22844422"/>
            <a:ext cx="7632848" cy="4319363"/>
          </a:xfrm>
          <a:prstGeom prst="rect">
            <a:avLst/>
          </a:prstGeom>
          <a:ln w="228600" cap="sq" cmpd="thickThin">
            <a:solidFill>
              <a:srgbClr val="000000"/>
            </a:solidFill>
            <a:prstDash val="solid"/>
            <a:miter lim="800000"/>
          </a:ln>
          <a:effectLst>
            <a:innerShdw blurRad="76200">
              <a:srgbClr val="000000"/>
            </a:innerShdw>
          </a:effectLst>
        </p:spPr>
      </p:pic>
      <p:pic>
        <p:nvPicPr>
          <p:cNvPr id="9" name="Picture 8" descr="curiousexpeditions_trinitycollegelibrary.jpg"/>
          <p:cNvPicPr>
            <a:picLocks noChangeAspect="1"/>
          </p:cNvPicPr>
          <p:nvPr/>
        </p:nvPicPr>
        <p:blipFill>
          <a:blip r:embed="rId4" cstate="print"/>
          <a:stretch>
            <a:fillRect/>
          </a:stretch>
        </p:blipFill>
        <p:spPr>
          <a:xfrm>
            <a:off x="2250555" y="19172014"/>
            <a:ext cx="7807374" cy="6167825"/>
          </a:xfrm>
          <a:prstGeom prst="rect">
            <a:avLst/>
          </a:prstGeom>
          <a:ln w="228600" cap="sq" cmpd="thickThin">
            <a:solidFill>
              <a:srgbClr val="000000"/>
            </a:solidFill>
            <a:prstDash val="solid"/>
            <a:miter lim="800000"/>
          </a:ln>
          <a:effectLst>
            <a:innerShdw blurRad="76200">
              <a:srgbClr val="000000"/>
            </a:innerShdw>
          </a:effectLst>
        </p:spPr>
      </p:pic>
      <p:graphicFrame>
        <p:nvGraphicFramePr>
          <p:cNvPr id="21" name="Diagram 20"/>
          <p:cNvGraphicFramePr/>
          <p:nvPr/>
        </p:nvGraphicFramePr>
        <p:xfrm>
          <a:off x="306339" y="24788638"/>
          <a:ext cx="13987859" cy="149056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1" name="TextBox 10"/>
          <p:cNvSpPr txBox="1"/>
          <p:nvPr/>
        </p:nvSpPr>
        <p:spPr>
          <a:xfrm>
            <a:off x="1098427" y="10315030"/>
            <a:ext cx="10513168" cy="8547021"/>
          </a:xfrm>
          <a:prstGeom prst="roundRect">
            <a:avLst>
              <a:gd name="adj" fmla="val 5671"/>
            </a:avLst>
          </a:prstGeom>
          <a:ln w="381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4800" b="1" dirty="0" smtClean="0"/>
              <a:t>Natural Philosophy</a:t>
            </a:r>
          </a:p>
          <a:p>
            <a:pPr>
              <a:buFont typeface="Arial" pitchFamily="34" charset="0"/>
              <a:buChar char="•"/>
            </a:pPr>
            <a:r>
              <a:rPr lang="en-GB" sz="2800" dirty="0" smtClean="0"/>
              <a:t>The word Physics only came into use around the 19</a:t>
            </a:r>
            <a:r>
              <a:rPr lang="en-GB" sz="2800" baseline="30000" dirty="0" smtClean="0"/>
              <a:t>th</a:t>
            </a:r>
            <a:r>
              <a:rPr lang="en-GB" sz="2800" dirty="0" smtClean="0"/>
              <a:t> century. Before this, what we know as Science today was called Natural Philosophy, the attempt to understand and explain the workings of the natural world in a contemplative way. </a:t>
            </a:r>
            <a:endParaRPr lang="en-IE" sz="2800" b="1" dirty="0" smtClean="0"/>
          </a:p>
          <a:p>
            <a:pPr lvl="0">
              <a:buFont typeface="Arial" pitchFamily="34" charset="0"/>
              <a:buChar char="•"/>
            </a:pPr>
            <a:r>
              <a:rPr lang="en-GB" sz="2800" dirty="0" smtClean="0"/>
              <a:t>The mathematical and experiment based science of modern times set in around the 17</a:t>
            </a:r>
            <a:r>
              <a:rPr lang="en-GB" sz="2800" baseline="30000" dirty="0" smtClean="0"/>
              <a:t>th</a:t>
            </a:r>
            <a:r>
              <a:rPr lang="en-GB" sz="2800" dirty="0" smtClean="0"/>
              <a:t> and 18</a:t>
            </a:r>
            <a:r>
              <a:rPr lang="en-GB" sz="2800" baseline="30000" dirty="0" smtClean="0"/>
              <a:t>th</a:t>
            </a:r>
            <a:r>
              <a:rPr lang="en-GB" sz="2800" dirty="0" smtClean="0"/>
              <a:t> centuries, in what is now called the scientific revolution.  Newton’s main scientific work, </a:t>
            </a:r>
            <a:r>
              <a:rPr lang="en-GB" sz="2800" i="1" dirty="0" err="1" smtClean="0"/>
              <a:t>Philosophiae</a:t>
            </a:r>
            <a:r>
              <a:rPr lang="en-GB" sz="2800" i="1" dirty="0" smtClean="0"/>
              <a:t> </a:t>
            </a:r>
            <a:r>
              <a:rPr lang="en-GB" sz="2800" i="1" dirty="0" err="1" smtClean="0"/>
              <a:t>Naturalis</a:t>
            </a:r>
            <a:r>
              <a:rPr lang="en-GB" sz="2800" i="1" dirty="0" smtClean="0"/>
              <a:t> Principia </a:t>
            </a:r>
            <a:r>
              <a:rPr lang="en-GB" sz="2800" i="1" dirty="0" err="1" smtClean="0"/>
              <a:t>Mathematica</a:t>
            </a:r>
            <a:r>
              <a:rPr lang="en-GB" sz="2800" dirty="0" smtClean="0"/>
              <a:t>, is an example of this revolution in Natural Philosophy. </a:t>
            </a:r>
            <a:endParaRPr lang="en-IE" sz="2800" b="1" dirty="0" smtClean="0"/>
          </a:p>
          <a:p>
            <a:pPr lvl="0">
              <a:buFont typeface="Arial" pitchFamily="34" charset="0"/>
              <a:buChar char="•"/>
            </a:pPr>
            <a:r>
              <a:rPr lang="en-GB" sz="2800" dirty="0" smtClean="0"/>
              <a:t>Remnants of the term Natural Philosophy still remain in physics today. For example, one of the oldest scientific journals still published is called Philosophical Magazine. Also there exists a chair in the School of Physics in Trinity called, the Erasmus Smith's Professor of Natural and Experimental Philosophy, currently held by professor </a:t>
            </a:r>
            <a:r>
              <a:rPr lang="en-GB" sz="2800" dirty="0" err="1" smtClean="0"/>
              <a:t>Coey</a:t>
            </a:r>
            <a:r>
              <a:rPr lang="en-GB" sz="2800" dirty="0" smtClean="0"/>
              <a:t>.</a:t>
            </a:r>
            <a:endParaRPr lang="en-IE" sz="2800" b="1" dirty="0" smtClean="0"/>
          </a:p>
          <a:p>
            <a:pPr>
              <a:buFont typeface="Arial" pitchFamily="34" charset="0"/>
              <a:buChar char="•"/>
            </a:pPr>
            <a:endParaRPr lang="en-IE" sz="2800" dirty="0"/>
          </a:p>
        </p:txBody>
      </p:sp>
      <p:sp>
        <p:nvSpPr>
          <p:cNvPr id="12" name="TextBox 11"/>
          <p:cNvSpPr txBox="1"/>
          <p:nvPr/>
        </p:nvSpPr>
        <p:spPr>
          <a:xfrm>
            <a:off x="8011195" y="4770414"/>
            <a:ext cx="14761640" cy="4256484"/>
          </a:xfrm>
          <a:prstGeom prst="roundRect">
            <a:avLst>
              <a:gd name="adj" fmla="val 10700"/>
            </a:avLst>
          </a:prstGeom>
          <a:ln w="381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IE" sz="4800" b="1" dirty="0" smtClean="0"/>
              <a:t>Introduction</a:t>
            </a:r>
          </a:p>
          <a:p>
            <a:r>
              <a:rPr lang="en-IE" sz="2800" dirty="0" smtClean="0"/>
              <a:t>Physics and philosophy are two subjects that are often thought as two very disparate subjects, yet they share much common ground, and often they share many thinkers too.</a:t>
            </a:r>
          </a:p>
          <a:p>
            <a:r>
              <a:rPr lang="en-IE" sz="2800" dirty="0" smtClean="0"/>
              <a:t>In this project, we looked at the ways in which the study of Physics and Philosophy differ, in the ways at which they are similar, and some of the common topics both fields study. In particular, we look at some topics like space and time, determinism and free will, and reality, as well as topics like experimentation in both fields, how they arrive at ‘truth’, the various schools within philosophy, and the origin of the phrase Natural Philosophy itself.</a:t>
            </a:r>
            <a:endParaRPr lang="en-IE" sz="2800" dirty="0" smtClean="0"/>
          </a:p>
        </p:txBody>
      </p:sp>
      <p:sp>
        <p:nvSpPr>
          <p:cNvPr id="13" name="TextBox 12"/>
          <p:cNvSpPr txBox="1"/>
          <p:nvPr/>
        </p:nvSpPr>
        <p:spPr>
          <a:xfrm>
            <a:off x="21188659" y="29901206"/>
            <a:ext cx="7776864" cy="10513168"/>
          </a:xfrm>
          <a:prstGeom prst="roundRect">
            <a:avLst>
              <a:gd name="adj" fmla="val 3797"/>
            </a:avLst>
          </a:prstGeom>
          <a:ln w="3810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IE" sz="4800" b="1" dirty="0" smtClean="0"/>
              <a:t>Experimentation</a:t>
            </a:r>
          </a:p>
          <a:p>
            <a:pPr lvl="0">
              <a:buFont typeface="Arial" pitchFamily="34" charset="0"/>
              <a:buChar char="•"/>
            </a:pPr>
            <a:r>
              <a:rPr lang="en-IE" sz="2800" dirty="0" smtClean="0"/>
              <a:t>Aristotle used a deductive logic method to reach conclusions on natural phenomena.</a:t>
            </a:r>
          </a:p>
          <a:p>
            <a:pPr lvl="0">
              <a:buFont typeface="Arial" pitchFamily="34" charset="0"/>
              <a:buChar char="•"/>
            </a:pPr>
            <a:r>
              <a:rPr lang="en-IE" sz="2800" dirty="0" smtClean="0"/>
              <a:t>Galileo is considered ‘the father of modern physics’ as he started a long tradition of experimentation, and yet if an experiment would prove him wrong he would </a:t>
            </a:r>
            <a:r>
              <a:rPr lang="en-IE" sz="2800" dirty="0" err="1" smtClean="0"/>
              <a:t>dis</a:t>
            </a:r>
            <a:r>
              <a:rPr lang="en-IE" sz="2800" dirty="0" smtClean="0"/>
              <a:t>-regard the results in favour of his own theories. </a:t>
            </a:r>
          </a:p>
          <a:p>
            <a:pPr lvl="0">
              <a:buFont typeface="Arial" pitchFamily="34" charset="0"/>
              <a:buChar char="•"/>
            </a:pPr>
            <a:r>
              <a:rPr lang="en-IE" sz="2800" dirty="0" smtClean="0"/>
              <a:t>Einstein used thought experiments in order to comprehend time dilation at the speed of light which he could not truly experiment on. This was a field that held the interest of Physicist and Philosopher alike.</a:t>
            </a:r>
          </a:p>
          <a:p>
            <a:pPr lvl="0">
              <a:buFont typeface="Arial" pitchFamily="34" charset="0"/>
              <a:buChar char="•"/>
            </a:pPr>
            <a:r>
              <a:rPr lang="en-IE" sz="2800" dirty="0" smtClean="0"/>
              <a:t>These thought experiments represent a common link between Physics and Philosophy. They are a tradition that goes back all the way to Galileo studying the basic laws of gravity. They allow the scholars of both fields to explore concepts beyond their own physical means.</a:t>
            </a:r>
          </a:p>
          <a:p>
            <a:pPr lvl="0">
              <a:buFont typeface="Arial" pitchFamily="34" charset="0"/>
              <a:buChar char="•"/>
            </a:pPr>
            <a:r>
              <a:rPr lang="en-IE" sz="2800" dirty="0" smtClean="0"/>
              <a:t>Social experiments such as product interest groups show that while the idea of physical experimentation is not used in philosophy it has taken hold beyond the Natural Sciences.</a:t>
            </a:r>
            <a:endParaRPr lang="en-IE" sz="2800" dirty="0"/>
          </a:p>
        </p:txBody>
      </p:sp>
      <p:pic>
        <p:nvPicPr>
          <p:cNvPr id="17" name="Picture 16" descr="3761424475_2d7b6466b8.jpg"/>
          <p:cNvPicPr>
            <a:picLocks noChangeAspect="1"/>
          </p:cNvPicPr>
          <p:nvPr/>
        </p:nvPicPr>
        <p:blipFill>
          <a:blip r:embed="rId10" cstate="print"/>
          <a:srcRect l="12021" r="10516" b="7291"/>
          <a:stretch>
            <a:fillRect/>
          </a:stretch>
        </p:blipFill>
        <p:spPr>
          <a:xfrm>
            <a:off x="1314451" y="4194350"/>
            <a:ext cx="4896544" cy="5256584"/>
          </a:xfrm>
          <a:prstGeom prst="rect">
            <a:avLst/>
          </a:prstGeom>
          <a:ln w="228600" cap="sq" cmpd="thickThin">
            <a:solidFill>
              <a:srgbClr val="000000"/>
            </a:solidFill>
            <a:prstDash val="solid"/>
            <a:miter lim="800000"/>
          </a:ln>
          <a:effectLst>
            <a:innerShdw blurRad="76200">
              <a:srgbClr val="000000"/>
            </a:innerShdw>
          </a:effectLst>
        </p:spPr>
      </p:pic>
      <p:sp>
        <p:nvSpPr>
          <p:cNvPr id="19" name="TextBox 18"/>
          <p:cNvSpPr txBox="1"/>
          <p:nvPr/>
        </p:nvSpPr>
        <p:spPr>
          <a:xfrm>
            <a:off x="1098427" y="39838310"/>
            <a:ext cx="11377264" cy="163121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E" sz="2000" dirty="0" smtClean="0"/>
              <a:t>References: History of Western Philosophy, Bertrand Russell</a:t>
            </a:r>
          </a:p>
          <a:p>
            <a:r>
              <a:rPr lang="en-IE" sz="2000" dirty="0" smtClean="0"/>
              <a:t>Placeholder Text</a:t>
            </a:r>
          </a:p>
          <a:p>
            <a:r>
              <a:rPr lang="en-IE" sz="2000" dirty="0" smtClean="0"/>
              <a:t>Placeholder Text</a:t>
            </a:r>
          </a:p>
          <a:p>
            <a:r>
              <a:rPr lang="en-IE" sz="2000" dirty="0" smtClean="0"/>
              <a:t>Placeholder Text</a:t>
            </a:r>
          </a:p>
          <a:p>
            <a:endParaRPr lang="en-IE" sz="2000" dirty="0"/>
          </a:p>
        </p:txBody>
      </p:sp>
      <p:pic>
        <p:nvPicPr>
          <p:cNvPr id="22" name="Picture 21" descr="albert-einstein.jpg"/>
          <p:cNvPicPr>
            <a:picLocks noChangeAspect="1"/>
          </p:cNvPicPr>
          <p:nvPr/>
        </p:nvPicPr>
        <p:blipFill>
          <a:blip r:embed="rId11" cstate="print"/>
          <a:stretch>
            <a:fillRect/>
          </a:stretch>
        </p:blipFill>
        <p:spPr>
          <a:xfrm>
            <a:off x="24357011" y="4194350"/>
            <a:ext cx="4519550" cy="5256584"/>
          </a:xfrm>
          <a:prstGeom prst="rect">
            <a:avLst/>
          </a:prstGeom>
          <a:ln w="228600" cap="sq" cmpd="thickThin">
            <a:solidFill>
              <a:srgbClr val="000000"/>
            </a:solidFill>
            <a:prstDash val="solid"/>
            <a:miter lim="800000"/>
          </a:ln>
          <a:effectLst>
            <a:innerShdw blurRad="76200">
              <a:srgbClr val="000000"/>
            </a:innerShdw>
          </a:effectLst>
        </p:spPr>
      </p:pic>
      <p:pic>
        <p:nvPicPr>
          <p:cNvPr id="23" name="Picture 22" descr="20091018.gif"/>
          <p:cNvPicPr>
            <a:picLocks noChangeAspect="1"/>
          </p:cNvPicPr>
          <p:nvPr/>
        </p:nvPicPr>
        <p:blipFill>
          <a:blip r:embed="rId12" cstate="print"/>
          <a:stretch>
            <a:fillRect/>
          </a:stretch>
        </p:blipFill>
        <p:spPr>
          <a:xfrm>
            <a:off x="14707939" y="22772414"/>
            <a:ext cx="5760639" cy="6423569"/>
          </a:xfrm>
          <a:prstGeom prst="rect">
            <a:avLst/>
          </a:prstGeom>
          <a:ln w="228600" cap="sq" cmpd="thickThin">
            <a:solidFill>
              <a:srgbClr val="000000"/>
            </a:solidFill>
            <a:prstDash val="solid"/>
            <a:miter lim="800000"/>
          </a:ln>
          <a:effectLst>
            <a:innerShdw blurRad="76200">
              <a:srgbClr val="000000"/>
            </a:innerShdw>
          </a:effectLst>
        </p:spPr>
      </p:pic>
      <p:pic>
        <p:nvPicPr>
          <p:cNvPr id="24" name="Picture 23" descr="SchrodingersCat.jpg"/>
          <p:cNvPicPr>
            <a:picLocks noChangeAspect="1"/>
          </p:cNvPicPr>
          <p:nvPr/>
        </p:nvPicPr>
        <p:blipFill>
          <a:blip r:embed="rId13" cstate="print"/>
          <a:stretch>
            <a:fillRect/>
          </a:stretch>
        </p:blipFill>
        <p:spPr>
          <a:xfrm>
            <a:off x="14779947" y="29829198"/>
            <a:ext cx="5688632" cy="5688632"/>
          </a:xfrm>
          <a:prstGeom prst="rect">
            <a:avLst/>
          </a:prstGeom>
          <a:ln w="228600" cap="sq" cmpd="thickThin">
            <a:solidFill>
              <a:srgbClr val="000000"/>
            </a:solidFill>
            <a:prstDash val="solid"/>
            <a:miter lim="800000"/>
          </a:ln>
          <a:effectLst>
            <a:innerShdw blurRad="76200">
              <a:srgbClr val="000000"/>
            </a:innerShdw>
          </a:effectLst>
        </p:spPr>
      </p:pic>
      <p:graphicFrame>
        <p:nvGraphicFramePr>
          <p:cNvPr id="26" name="Diagram 25"/>
          <p:cNvGraphicFramePr/>
          <p:nvPr/>
        </p:nvGraphicFramePr>
        <p:xfrm>
          <a:off x="13411795" y="9882982"/>
          <a:ext cx="15697744" cy="13249472"/>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29" name="TextBox 28"/>
          <p:cNvSpPr txBox="1"/>
          <p:nvPr/>
        </p:nvSpPr>
        <p:spPr>
          <a:xfrm>
            <a:off x="14995971" y="42346860"/>
            <a:ext cx="5472608" cy="461665"/>
          </a:xfrm>
          <a:prstGeom prst="rect">
            <a:avLst/>
          </a:prstGeom>
          <a:solidFill>
            <a:schemeClr val="bg1"/>
          </a:solidFill>
          <a:ln w="28575">
            <a:solidFill>
              <a:schemeClr val="tx1"/>
            </a:solidFill>
          </a:ln>
        </p:spPr>
        <p:txBody>
          <a:bodyPr wrap="square" rtlCol="0">
            <a:spAutoFit/>
          </a:bodyPr>
          <a:lstStyle/>
          <a:p>
            <a:pPr algn="ctr"/>
            <a:r>
              <a:rPr lang="en-IE" sz="2400" dirty="0" smtClean="0"/>
              <a:t>Aristotle’s method of reasoning</a:t>
            </a:r>
            <a:endParaRPr lang="en-IE" sz="2400" dirty="0"/>
          </a:p>
        </p:txBody>
      </p:sp>
      <p:pic>
        <p:nvPicPr>
          <p:cNvPr id="28" name="Picture 27" descr="Aristotle.jpg"/>
          <p:cNvPicPr>
            <a:picLocks noChangeAspect="1"/>
          </p:cNvPicPr>
          <p:nvPr/>
        </p:nvPicPr>
        <p:blipFill>
          <a:blip r:embed="rId19" cstate="print"/>
          <a:stretch>
            <a:fillRect/>
          </a:stretch>
        </p:blipFill>
        <p:spPr>
          <a:xfrm>
            <a:off x="14779947" y="36669958"/>
            <a:ext cx="5730479" cy="5472608"/>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2371</TotalTime>
  <Words>1137</Words>
  <Application>Microsoft Office PowerPoint</Application>
  <PresentationFormat>Custom</PresentationFormat>
  <Paragraphs>56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Trek</vt:lpstr>
      <vt:lpstr>Slide 1</vt:lpstr>
    </vt:vector>
  </TitlesOfParts>
  <Company>Trinity College Dublin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PACRTEST</dc:creator>
  <cp:lastModifiedBy>Gordon Allen</cp:lastModifiedBy>
  <cp:revision>171</cp:revision>
  <dcterms:created xsi:type="dcterms:W3CDTF">2003-11-19T17:25:02Z</dcterms:created>
  <dcterms:modified xsi:type="dcterms:W3CDTF">2011-10-24T09:48:11Z</dcterms:modified>
</cp:coreProperties>
</file>