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aveSubsetFonts="1" autoCompressPictures="0">
  <p:sldMasterIdLst>
    <p:sldMasterId id="214748377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57" r:id="rId4"/>
    <p:sldId id="260" r:id="rId5"/>
    <p:sldId id="271" r:id="rId6"/>
    <p:sldId id="263" r:id="rId7"/>
    <p:sldId id="267" r:id="rId8"/>
    <p:sldId id="264" r:id="rId9"/>
    <p:sldId id="272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51" autoAdjust="0"/>
  </p:normalViewPr>
  <p:slideViewPr>
    <p:cSldViewPr snapToGrid="0" snapToObjects="1">
      <p:cViewPr>
        <p:scale>
          <a:sx n="100" d="100"/>
          <a:sy n="100" d="100"/>
        </p:scale>
        <p:origin x="-1128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EFA67-5712-7D45-A844-FA984D297F71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716FE-914F-4343-9081-E5E98329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CA3C1-F15C-9C47-8309-2E5EC8367385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A2F65-8ED7-ED42-81BB-1F665C0FF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81DA-CECE-2043-AF8D-03064056774D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0808-E3B0-2C41-B2B6-041D445C3191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738C-4272-5145-A26F-E87A35AB5D94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C90F094A-BCB4-A840-BE1C-93074966BF96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466AE542-C613-3F4C-BD57-AD28F3F8032B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1ED3240E-394C-8C4E-828C-555C5B9D4711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1A9F-D67F-2F4D-94DA-780372BA91BA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E37D-DF05-594B-80D8-249B8B050056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EC73-D347-B84E-8420-C8E8C451D790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A0F-77DF-0F48-BE0B-4737D479492B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CEC2-AA47-2D4E-8D17-00EB8817DD92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A3DA-4430-E749-AA5B-FEBB4B48D345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36D4-6F25-364F-8BE4-AB004495976F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7704-0BB1-D242-B613-3850ACCDD4A0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4406-A1D8-E642-90DD-BEA273C29A4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B2C10DA-A521-DA4D-AA95-7A453350FFA2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6012" y="2496857"/>
            <a:ext cx="6762749" cy="1470025"/>
          </a:xfrm>
        </p:spPr>
        <p:txBody>
          <a:bodyPr/>
          <a:lstStyle/>
          <a:p>
            <a:r>
              <a:rPr lang="en-US" dirty="0" smtClean="0"/>
              <a:t>First-Principle Calculations of </a:t>
            </a:r>
            <a:br>
              <a:rPr lang="en-US" dirty="0" smtClean="0"/>
            </a:br>
            <a:r>
              <a:rPr lang="en-US" dirty="0" smtClean="0"/>
              <a:t> Oxide </a:t>
            </a:r>
            <a:r>
              <a:rPr lang="en-US" dirty="0" err="1" smtClean="0"/>
              <a:t>Perovskite</a:t>
            </a:r>
            <a:r>
              <a:rPr lang="en-US" dirty="0" smtClean="0"/>
              <a:t> Semiconductors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6012" y="3966881"/>
            <a:ext cx="6762749" cy="20904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David-Alexander Robinson Sch.</a:t>
            </a:r>
          </a:p>
          <a:p>
            <a:r>
              <a:rPr lang="en-US" dirty="0" smtClean="0"/>
              <a:t>Dr. Anderson </a:t>
            </a:r>
            <a:r>
              <a:rPr lang="en-US" dirty="0" err="1" smtClean="0"/>
              <a:t>Janotti</a:t>
            </a:r>
            <a:endParaRPr lang="en-US" dirty="0" smtClean="0"/>
          </a:p>
          <a:p>
            <a:r>
              <a:rPr lang="en-US" dirty="0" smtClean="0"/>
              <a:t>Prof. Chris Van de </a:t>
            </a:r>
            <a:r>
              <a:rPr lang="en-US" dirty="0" err="1" smtClean="0"/>
              <a:t>Walle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Computational Materials Group</a:t>
            </a:r>
          </a:p>
          <a:p>
            <a:pPr algn="ctr"/>
            <a:r>
              <a:rPr lang="en-US" dirty="0" smtClean="0"/>
              <a:t>Materials Research Laboratory, UCSB</a:t>
            </a:r>
          </a:p>
        </p:txBody>
      </p:sp>
      <p:pic>
        <p:nvPicPr>
          <p:cNvPr id="4" name="Picture 3" descr="oxide_perovski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07" y="1161216"/>
            <a:ext cx="3824018" cy="2805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84200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965200"/>
            <a:ext cx="8039099" cy="5511800"/>
          </a:xfrm>
        </p:spPr>
        <p:txBody>
          <a:bodyPr wrap="square">
            <a:normAutofit fontScale="92500" lnSpcReduction="10000"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dirty="0" smtClean="0"/>
              <a:t>Complex Oxide </a:t>
            </a:r>
            <a:r>
              <a:rPr lang="en-US" dirty="0" err="1" smtClean="0"/>
              <a:t>Perovskite</a:t>
            </a:r>
            <a:r>
              <a:rPr lang="en-US" dirty="0" smtClean="0"/>
              <a:t> Semiconductors; </a:t>
            </a:r>
            <a:r>
              <a:rPr lang="en-US" dirty="0" smtClean="0"/>
              <a:t>Crystals </a:t>
            </a:r>
            <a:r>
              <a:rPr lang="en-US" dirty="0" smtClean="0"/>
              <a:t>of the form ABO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</a:p>
          <a:p>
            <a:pPr marL="752475" lvl="1" indent="-457200">
              <a:buFont typeface="Arial"/>
              <a:buChar char="•"/>
            </a:pPr>
            <a:r>
              <a:rPr lang="en-US" sz="1900" dirty="0" smtClean="0"/>
              <a:t>A = Mono-, Di- or Trivalent </a:t>
            </a:r>
            <a:r>
              <a:rPr lang="en-US" sz="1900" dirty="0" smtClean="0"/>
              <a:t>element</a:t>
            </a:r>
            <a:r>
              <a:rPr lang="en-US" sz="1900" dirty="0" smtClean="0"/>
              <a:t>;</a:t>
            </a:r>
            <a:r>
              <a:rPr lang="en-US" sz="1900" dirty="0" smtClean="0"/>
              <a:t> Li, K, Mg, Ca, </a:t>
            </a:r>
            <a:r>
              <a:rPr lang="en-US" sz="1900" dirty="0" err="1" smtClean="0"/>
              <a:t>Sr</a:t>
            </a:r>
            <a:r>
              <a:rPr lang="en-US" sz="1900" dirty="0" smtClean="0"/>
              <a:t>, </a:t>
            </a:r>
            <a:r>
              <a:rPr lang="en-US" sz="1900" dirty="0" err="1" smtClean="0"/>
              <a:t>Ba</a:t>
            </a:r>
            <a:r>
              <a:rPr lang="en-US" sz="1900" dirty="0" smtClean="0"/>
              <a:t>, </a:t>
            </a:r>
            <a:r>
              <a:rPr lang="en-US" sz="1900" dirty="0" smtClean="0"/>
              <a:t>Sc, Y, La, </a:t>
            </a:r>
            <a:r>
              <a:rPr lang="en-US" sz="1900" dirty="0" err="1" smtClean="0"/>
              <a:t>Gd</a:t>
            </a:r>
            <a:endParaRPr lang="en-US" sz="1900" dirty="0" smtClean="0"/>
          </a:p>
          <a:p>
            <a:pPr marL="752475" lvl="1" indent="-457200">
              <a:buFont typeface="Arial"/>
              <a:buChar char="•"/>
            </a:pPr>
            <a:r>
              <a:rPr lang="en-US" sz="1900" dirty="0" smtClean="0"/>
              <a:t>B = Transition Metal </a:t>
            </a:r>
            <a:r>
              <a:rPr lang="en-US" sz="1900" dirty="0" err="1" smtClean="0"/>
              <a:t>cation</a:t>
            </a:r>
            <a:r>
              <a:rPr lang="en-US" sz="1900" dirty="0" smtClean="0"/>
              <a:t>;</a:t>
            </a:r>
            <a:r>
              <a:rPr lang="en-US" sz="1900" dirty="0" smtClean="0"/>
              <a:t> Ti, </a:t>
            </a:r>
            <a:r>
              <a:rPr lang="en-US" sz="1900" dirty="0" err="1" smtClean="0"/>
              <a:t>Zr</a:t>
            </a:r>
            <a:r>
              <a:rPr lang="en-US" sz="1900" dirty="0" smtClean="0"/>
              <a:t>, </a:t>
            </a:r>
            <a:r>
              <a:rPr lang="en-US" sz="1900" dirty="0" err="1" smtClean="0"/>
              <a:t>Hf</a:t>
            </a:r>
            <a:r>
              <a:rPr lang="en-US" sz="1900" dirty="0" smtClean="0"/>
              <a:t>, Y, </a:t>
            </a:r>
            <a:r>
              <a:rPr lang="en-US" sz="1900" dirty="0" err="1" smtClean="0"/>
              <a:t>Nb</a:t>
            </a:r>
            <a:r>
              <a:rPr lang="en-US" sz="1900" dirty="0" smtClean="0"/>
              <a:t>, Ta or; Al, </a:t>
            </a:r>
            <a:r>
              <a:rPr lang="en-US" sz="1900" dirty="0" err="1" smtClean="0"/>
              <a:t>Ga</a:t>
            </a:r>
            <a:r>
              <a:rPr lang="en-US" sz="1900" dirty="0" smtClean="0"/>
              <a:t>, In</a:t>
            </a:r>
          </a:p>
          <a:p>
            <a:pPr marL="847725" lvl="3">
              <a:spcBef>
                <a:spcPts val="2000"/>
              </a:spcBef>
              <a:buNone/>
            </a:pPr>
            <a:endParaRPr lang="en-US" sz="1900" dirty="0" smtClean="0"/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/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/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/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Implications?</a:t>
            </a:r>
          </a:p>
          <a:p>
            <a:pPr lvl="1">
              <a:buFont typeface="Arial"/>
              <a:buChar char="•"/>
            </a:pPr>
            <a:r>
              <a:rPr lang="en-US" sz="1900" dirty="0" smtClean="0"/>
              <a:t>Explaining experimental results using fundamental theory.</a:t>
            </a:r>
          </a:p>
          <a:p>
            <a:pPr lvl="1">
              <a:buFont typeface="Arial"/>
              <a:buChar char="•"/>
            </a:pPr>
            <a:r>
              <a:rPr lang="en-US" sz="1900" dirty="0" smtClean="0"/>
              <a:t>Novel electronic materials.</a:t>
            </a:r>
          </a:p>
          <a:p>
            <a:pPr lvl="2">
              <a:buFont typeface="Wingdings" charset="2"/>
              <a:buChar char="v"/>
            </a:pPr>
            <a:r>
              <a:rPr lang="en-US" sz="1700" dirty="0" smtClean="0"/>
              <a:t>Transparent conductors; Wide Band-Gap Semiconductors.</a:t>
            </a:r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/>
          </a:p>
          <a:p>
            <a:pPr marL="1130300" lvl="4">
              <a:spcBef>
                <a:spcPts val="2000"/>
              </a:spcBef>
              <a:buFont typeface="Arial"/>
              <a:buChar char="•"/>
            </a:pPr>
            <a:endParaRPr lang="en-US" sz="1900" dirty="0" smtClean="0"/>
          </a:p>
          <a:p>
            <a:pPr marL="282575" lvl="1" indent="-282575">
              <a:spcBef>
                <a:spcPts val="2000"/>
              </a:spcBef>
            </a:pPr>
            <a:endParaRPr lang="en-US" sz="1946" dirty="0" smtClean="0"/>
          </a:p>
          <a:p>
            <a:pPr marL="282575" lvl="1" indent="-282575">
              <a:spcBef>
                <a:spcPts val="2000"/>
              </a:spcBef>
            </a:pPr>
            <a:endParaRPr lang="en-US" sz="1946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oxide_perovski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052" y="2644876"/>
            <a:ext cx="3824018" cy="2805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/>
          <a:lstStyle/>
          <a:p>
            <a:pPr algn="ctr"/>
            <a:r>
              <a:rPr lang="en-US" sz="3600" dirty="0" smtClean="0"/>
              <a:t>Methods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Hybrid </a:t>
            </a:r>
            <a:r>
              <a:rPr lang="en-US" dirty="0" err="1" smtClean="0"/>
              <a:t>Functionals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sz="1946" dirty="0" err="1" smtClean="0"/>
              <a:t>Heyd-Scuseria-Ernzerhof</a:t>
            </a:r>
            <a:r>
              <a:rPr lang="en-US" sz="1946" dirty="0" smtClean="0"/>
              <a:t> (HSE)</a:t>
            </a:r>
          </a:p>
          <a:p>
            <a:pPr lvl="1">
              <a:buFont typeface="Arial"/>
              <a:buChar char="•"/>
            </a:pPr>
            <a:r>
              <a:rPr lang="en-US" sz="1946" dirty="0" smtClean="0"/>
              <a:t>Combines both </a:t>
            </a:r>
            <a:r>
              <a:rPr lang="en-US" sz="1946" dirty="0" err="1" smtClean="0"/>
              <a:t>Hartree-Fock</a:t>
            </a:r>
            <a:r>
              <a:rPr lang="en-US" sz="1946" dirty="0" smtClean="0"/>
              <a:t> and Density Functional Theory methods to give a more accurate result.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Vienna </a:t>
            </a:r>
            <a:r>
              <a:rPr lang="en-US" dirty="0" err="1" smtClean="0"/>
              <a:t>Ab</a:t>
            </a:r>
            <a:r>
              <a:rPr lang="en-US" dirty="0" smtClean="0"/>
              <a:t>-initio Simulation Package (VASP) code</a:t>
            </a:r>
          </a:p>
          <a:p>
            <a:pPr lvl="1">
              <a:buFont typeface="Arial"/>
              <a:buChar char="•"/>
            </a:pPr>
            <a:r>
              <a:rPr lang="en-US" sz="1946" dirty="0" smtClean="0"/>
              <a:t>An Iterative method.</a:t>
            </a:r>
          </a:p>
          <a:p>
            <a:pPr lvl="1">
              <a:buFont typeface="Arial"/>
              <a:buChar char="•"/>
            </a:pPr>
            <a:r>
              <a:rPr lang="en-US" sz="1946" dirty="0" smtClean="0"/>
              <a:t>VASP works to </a:t>
            </a:r>
            <a:r>
              <a:rPr lang="en-US" sz="1946" dirty="0" err="1" smtClean="0"/>
              <a:t>minimise</a:t>
            </a:r>
            <a:r>
              <a:rPr lang="en-US" sz="1946" dirty="0" smtClean="0"/>
              <a:t> the energy of the system by filling up electron bands and relaxing the lattice constant in </a:t>
            </a:r>
            <a:r>
              <a:rPr lang="en-US" sz="1946" dirty="0" smtClean="0"/>
              <a:t>turn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High Performance Computing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California </a:t>
            </a:r>
            <a:r>
              <a:rPr lang="en-US" dirty="0" err="1" smtClean="0"/>
              <a:t>NanoSystems</a:t>
            </a:r>
            <a:r>
              <a:rPr lang="en-US" dirty="0" smtClean="0"/>
              <a:t> Institute (CNSI), UCSB.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Ranger </a:t>
            </a:r>
            <a:r>
              <a:rPr lang="en-US" dirty="0" smtClean="0"/>
              <a:t>Cluster, Texas Advanced Computing Center, U Texas.</a:t>
            </a:r>
            <a:endParaRPr lang="en-US" dirty="0" smtClean="0"/>
          </a:p>
          <a:p>
            <a:pPr lvl="1">
              <a:buNone/>
            </a:pPr>
            <a:endParaRPr lang="en-US" sz="1946" dirty="0" smtClean="0"/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3657599" cy="614147"/>
          </a:xfrm>
        </p:spPr>
        <p:txBody>
          <a:bodyPr/>
          <a:lstStyle/>
          <a:p>
            <a:pPr algn="ctr"/>
            <a:r>
              <a:rPr lang="en-US" dirty="0" smtClean="0"/>
              <a:t>Results I</a:t>
            </a:r>
            <a:endParaRPr lang="en-US" dirty="0"/>
          </a:p>
        </p:txBody>
      </p:sp>
      <p:pic>
        <p:nvPicPr>
          <p:cNvPr id="9" name="Content Placeholder 8" descr="srhfo3.pn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-18687" r="-18687"/>
          <a:stretch>
            <a:fillRect/>
          </a:stretch>
        </p:blipFill>
        <p:spPr>
          <a:xfrm>
            <a:off x="3964516" y="242456"/>
            <a:ext cx="5424265" cy="3189694"/>
          </a:xfrm>
        </p:spPr>
      </p:pic>
      <p:pic>
        <p:nvPicPr>
          <p:cNvPr id="10" name="Content Placeholder 9" descr="srzro3.png"/>
          <p:cNvPicPr>
            <a:picLocks noGrp="1" noChangeAspect="1"/>
          </p:cNvPicPr>
          <p:nvPr>
            <p:ph sz="half" idx="13"/>
          </p:nvPr>
        </p:nvPicPr>
        <p:blipFill>
          <a:blip r:embed="rId4"/>
          <a:srcRect l="-18687" r="-18687"/>
          <a:stretch>
            <a:fillRect/>
          </a:stretch>
        </p:blipFill>
        <p:spPr>
          <a:xfrm>
            <a:off x="3964516" y="3571945"/>
            <a:ext cx="5464096" cy="3286054"/>
          </a:xfrm>
        </p:spPr>
      </p:pic>
      <p:pic>
        <p:nvPicPr>
          <p:cNvPr id="8" name="Content Placeholder 7" descr="srtio3.png"/>
          <p:cNvPicPr>
            <a:picLocks noGrp="1" noChangeAspect="1"/>
          </p:cNvPicPr>
          <p:nvPr>
            <p:ph sz="half" idx="14"/>
          </p:nvPr>
        </p:nvPicPr>
        <p:blipFill>
          <a:blip r:embed="rId5"/>
          <a:srcRect t="-24648" b="-24648"/>
          <a:stretch>
            <a:fillRect/>
          </a:stretch>
        </p:blipFill>
        <p:spPr>
          <a:xfrm>
            <a:off x="261865" y="1828800"/>
            <a:ext cx="4175197" cy="4816699"/>
          </a:xfrm>
        </p:spPr>
      </p:pic>
      <p:sp>
        <p:nvSpPr>
          <p:cNvPr id="11" name="TextBox 10"/>
          <p:cNvSpPr txBox="1"/>
          <p:nvPr/>
        </p:nvSpPr>
        <p:spPr>
          <a:xfrm>
            <a:off x="1618358" y="5520912"/>
            <a:ext cx="151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0.395 nm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35125" y="3062817"/>
            <a:ext cx="1550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0.414 nm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63729" y="6460833"/>
            <a:ext cx="1522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0.419 nm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75698" y="2539792"/>
            <a:ext cx="82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SrTiO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6063729" y="196334"/>
            <a:ext cx="101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SrHfO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4743" y="3571945"/>
            <a:ext cx="83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SrZrO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1179812"/>
            <a:ext cx="41068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u"/>
            </a:pPr>
            <a:r>
              <a:rPr lang="en-US" sz="2200" dirty="0" smtClean="0">
                <a:solidFill>
                  <a:schemeClr val="bg1"/>
                </a:solidFill>
              </a:rPr>
              <a:t>  Band Structure Plot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      Comparisons using GGA </a:t>
            </a:r>
            <a:r>
              <a:rPr lang="en-US" sz="1600" dirty="0" smtClean="0">
                <a:solidFill>
                  <a:schemeClr val="bg1"/>
                </a:solidFill>
              </a:rPr>
              <a:t>(General Gradient Approximation)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0067-E1D5-CE4A-B909-D55942896E79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Content Placeholder 24" descr="srzro3.png"/>
          <p:cNvPicPr>
            <a:picLocks noGrp="1" noChangeAspect="1"/>
          </p:cNvPicPr>
          <p:nvPr>
            <p:ph sz="half" idx="13"/>
          </p:nvPr>
        </p:nvPicPr>
        <p:blipFill>
          <a:blip r:embed="rId3"/>
          <a:srcRect l="-18687" r="-18687"/>
          <a:stretch>
            <a:fillRect/>
          </a:stretch>
        </p:blipFill>
        <p:spPr>
          <a:xfrm>
            <a:off x="3964516" y="3571945"/>
            <a:ext cx="5532320" cy="3111930"/>
          </a:xfrm>
        </p:spPr>
      </p:pic>
      <p:pic>
        <p:nvPicPr>
          <p:cNvPr id="24" name="Content Placeholder 23" descr="srhfo3.png"/>
          <p:cNvPicPr>
            <a:picLocks noGrp="1" noChangeAspect="1"/>
          </p:cNvPicPr>
          <p:nvPr>
            <p:ph sz="half" idx="1"/>
          </p:nvPr>
        </p:nvPicPr>
        <p:blipFill>
          <a:blip r:embed="rId4"/>
          <a:srcRect l="-18687" r="-18687"/>
          <a:stretch>
            <a:fillRect/>
          </a:stretch>
        </p:blipFill>
        <p:spPr>
          <a:xfrm>
            <a:off x="3964516" y="253603"/>
            <a:ext cx="5659803" cy="3183639"/>
          </a:xfrm>
        </p:spPr>
      </p:pic>
      <p:pic>
        <p:nvPicPr>
          <p:cNvPr id="23" name="Content Placeholder 22" descr="srtio3.png"/>
          <p:cNvPicPr>
            <a:picLocks noGrp="1" noChangeAspect="1"/>
          </p:cNvPicPr>
          <p:nvPr>
            <p:ph sz="half" idx="14"/>
          </p:nvPr>
        </p:nvPicPr>
        <p:blipFill>
          <a:blip r:embed="rId5"/>
          <a:srcRect t="-24648" b="-24648"/>
          <a:stretch>
            <a:fillRect/>
          </a:stretch>
        </p:blipFill>
        <p:spPr>
          <a:xfrm>
            <a:off x="228600" y="1828800"/>
            <a:ext cx="4208462" cy="4855075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3657599" cy="614147"/>
          </a:xfrm>
        </p:spPr>
        <p:txBody>
          <a:bodyPr/>
          <a:lstStyle/>
          <a:p>
            <a:pPr algn="ctr"/>
            <a:r>
              <a:rPr lang="en-US" dirty="0" smtClean="0"/>
              <a:t>Results II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18358" y="5520912"/>
            <a:ext cx="151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0.395 nm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35125" y="3062817"/>
            <a:ext cx="1550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0.414 nm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63729" y="6460833"/>
            <a:ext cx="1522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0.419 nm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75698" y="2539792"/>
            <a:ext cx="82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SrTiO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6063729" y="196334"/>
            <a:ext cx="101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SrHfO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4743" y="3571945"/>
            <a:ext cx="83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SrZrO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1179812"/>
            <a:ext cx="41068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u"/>
            </a:pPr>
            <a:r>
              <a:rPr lang="en-US" sz="2200" dirty="0" smtClean="0">
                <a:solidFill>
                  <a:srgbClr val="FFFFFF"/>
                </a:solidFill>
              </a:rPr>
              <a:t>  Band Structure Plot</a:t>
            </a:r>
          </a:p>
          <a:p>
            <a:r>
              <a:rPr lang="en-US" sz="2200" dirty="0" smtClean="0">
                <a:solidFill>
                  <a:srgbClr val="FFFFFF"/>
                </a:solidFill>
              </a:rPr>
              <a:t>     Comparisons using </a:t>
            </a:r>
            <a:r>
              <a:rPr lang="en-US" sz="2200" dirty="0" smtClean="0">
                <a:solidFill>
                  <a:srgbClr val="FFFFFF"/>
                </a:solidFill>
              </a:rPr>
              <a:t>HSE</a:t>
            </a:r>
          </a:p>
          <a:p>
            <a:r>
              <a:rPr lang="en-US" sz="2200" dirty="0" smtClean="0">
                <a:solidFill>
                  <a:srgbClr val="FFFFFF"/>
                </a:solidFill>
              </a:rPr>
              <a:t>     (</a:t>
            </a:r>
            <a:r>
              <a:rPr lang="en-US" sz="1600" dirty="0" err="1" smtClean="0">
                <a:solidFill>
                  <a:srgbClr val="FFFFFF"/>
                </a:solidFill>
              </a:rPr>
              <a:t>Heyd-Scuseria-Ernzerhof</a:t>
            </a:r>
            <a:r>
              <a:rPr lang="en-US" sz="1600" dirty="0" smtClean="0">
                <a:solidFill>
                  <a:srgbClr val="FFFFFF"/>
                </a:solidFill>
              </a:rPr>
              <a:t> )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0067-E1D5-CE4A-B909-D55942896E79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624947" cy="614147"/>
          </a:xfrm>
        </p:spPr>
        <p:txBody>
          <a:bodyPr/>
          <a:lstStyle/>
          <a:p>
            <a:pPr algn="ctr"/>
            <a:r>
              <a:rPr lang="en-US" dirty="0" smtClean="0"/>
              <a:t>Results </a:t>
            </a:r>
            <a:r>
              <a:rPr lang="en-US" dirty="0" smtClean="0"/>
              <a:t>III</a:t>
            </a:r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460783" y="6288741"/>
            <a:ext cx="1887537" cy="365125"/>
          </a:xfrm>
        </p:spPr>
        <p:txBody>
          <a:bodyPr/>
          <a:lstStyle/>
          <a:p>
            <a:fld id="{25F14277-97D6-E34F-8512-8B7F5867DD84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74319" y="6104075"/>
            <a:ext cx="312026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= 0.39483 nm;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r>
              <a:rPr lang="en-US" dirty="0" smtClean="0"/>
              <a:t> = 1.8 </a:t>
            </a:r>
            <a:r>
              <a:rPr lang="en-US" dirty="0" err="1" smtClean="0"/>
              <a:t>eV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67117" y="2271062"/>
            <a:ext cx="191590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SrTiO</a:t>
            </a:r>
            <a:r>
              <a:rPr lang="en-US" baseline="-25000" dirty="0" smtClean="0"/>
              <a:t>3 </a:t>
            </a:r>
            <a:r>
              <a:rPr lang="en-US" dirty="0" smtClean="0"/>
              <a:t>using GGA 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779464" y="995147"/>
            <a:ext cx="50601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u"/>
            </a:pPr>
            <a:r>
              <a:rPr lang="en-US" sz="2200" dirty="0" smtClean="0">
                <a:solidFill>
                  <a:schemeClr val="bg1"/>
                </a:solidFill>
              </a:rPr>
              <a:t>  HSE		vs.	GGA</a:t>
            </a:r>
          </a:p>
          <a:p>
            <a:pPr lvl="1" algn="ctr"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 Accepted experimental values</a:t>
            </a:r>
          </a:p>
          <a:p>
            <a:pPr lvl="1" algn="ctr"/>
            <a:r>
              <a:rPr lang="en-US" sz="2200" dirty="0" smtClean="0">
                <a:solidFill>
                  <a:schemeClr val="bg1"/>
                </a:solidFill>
              </a:rPr>
              <a:t>a = 0.3905 nm; </a:t>
            </a:r>
            <a:r>
              <a:rPr lang="en-US" sz="2200" dirty="0" err="1" smtClean="0">
                <a:solidFill>
                  <a:schemeClr val="bg1"/>
                </a:solidFill>
              </a:rPr>
              <a:t>E</a:t>
            </a:r>
            <a:r>
              <a:rPr lang="en-US" sz="2200" baseline="-25000" dirty="0" err="1" smtClean="0">
                <a:solidFill>
                  <a:schemeClr val="bg1"/>
                </a:solidFill>
              </a:rPr>
              <a:t>g</a:t>
            </a:r>
            <a:r>
              <a:rPr lang="en-US" sz="2200" dirty="0" smtClean="0">
                <a:solidFill>
                  <a:schemeClr val="bg1"/>
                </a:solidFill>
              </a:rPr>
              <a:t> = 3.25 </a:t>
            </a:r>
            <a:r>
              <a:rPr lang="en-US" sz="2200" dirty="0" err="1" smtClean="0">
                <a:solidFill>
                  <a:schemeClr val="bg1"/>
                </a:solidFill>
              </a:rPr>
              <a:t>eV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37302" y="6104075"/>
            <a:ext cx="332568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= 0.39046 nm ;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r>
              <a:rPr lang="en-US" dirty="0" smtClean="0"/>
              <a:t> = 3.332 </a:t>
            </a:r>
            <a:r>
              <a:rPr lang="en-US" dirty="0" err="1" smtClean="0"/>
              <a:t>eV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05800" y="2271062"/>
            <a:ext cx="185046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SrTiO</a:t>
            </a:r>
            <a:r>
              <a:rPr lang="en-US" baseline="-25000" dirty="0" smtClean="0"/>
              <a:t>3 </a:t>
            </a:r>
            <a:r>
              <a:rPr lang="en-US" dirty="0" smtClean="0"/>
              <a:t>using HSE </a:t>
            </a:r>
            <a:endParaRPr lang="en-US" baseline="-25000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40394"/>
            <a:ext cx="4136483" cy="346368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8542" y="2640394"/>
            <a:ext cx="4254191" cy="3463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09600"/>
          </a:xfrm>
        </p:spPr>
        <p:txBody>
          <a:bodyPr/>
          <a:lstStyle/>
          <a:p>
            <a:pPr algn="ctr"/>
            <a:r>
              <a:rPr lang="en-US" dirty="0" smtClean="0"/>
              <a:t>Results IV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779463" y="990600"/>
            <a:ext cx="7585076" cy="12573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Lattice Constants and Indirect R-Γ band gaps, using GGA and HSE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On using HSE we get band gap widening of 1.5±0.2 </a:t>
            </a:r>
            <a:r>
              <a:rPr lang="en-US" dirty="0" err="1" smtClean="0"/>
              <a:t>eV</a:t>
            </a:r>
            <a:r>
              <a:rPr lang="en-US" dirty="0" smtClean="0"/>
              <a:t> *</a:t>
            </a:r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3"/>
          </p:nvPr>
        </p:nvGraphicFramePr>
        <p:xfrm>
          <a:off x="777875" y="2095505"/>
          <a:ext cx="7947024" cy="455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504"/>
                <a:gridCol w="1324504"/>
                <a:gridCol w="1324504"/>
                <a:gridCol w="1324504"/>
                <a:gridCol w="1324504"/>
                <a:gridCol w="1324504"/>
              </a:tblGrid>
              <a:tr h="3506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crystal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r>
                        <a:rPr lang="en-US" sz="1400" baseline="0" dirty="0" smtClean="0"/>
                        <a:t> (nm) [GGA]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r>
                        <a:rPr lang="en-US" sz="1400" baseline="0" dirty="0" smtClean="0"/>
                        <a:t> (nm) [HSE]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</a:t>
                      </a:r>
                      <a:r>
                        <a:rPr lang="en-US" sz="1400" baseline="-25000" dirty="0" err="1" smtClean="0"/>
                        <a:t>g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eV</a:t>
                      </a:r>
                      <a:r>
                        <a:rPr lang="en-US" sz="1400" baseline="0" dirty="0" smtClean="0"/>
                        <a:t>) [GGA]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</a:t>
                      </a:r>
                      <a:r>
                        <a:rPr lang="en-US" sz="1400" baseline="-25000" dirty="0" err="1" smtClean="0"/>
                        <a:t>g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eV</a:t>
                      </a:r>
                      <a:r>
                        <a:rPr lang="en-US" sz="1400" baseline="0" dirty="0" smtClean="0"/>
                        <a:t>) [HSE]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</a:t>
                      </a:r>
                      <a:r>
                        <a:rPr lang="en-US" sz="1400" baseline="-25000" dirty="0" err="1" smtClean="0"/>
                        <a:t>g</a:t>
                      </a:r>
                      <a:r>
                        <a:rPr lang="en-US" sz="1400" baseline="0" dirty="0" smtClean="0"/>
                        <a:t> diff (</a:t>
                      </a:r>
                      <a:r>
                        <a:rPr lang="en-US" sz="1400" baseline="0" dirty="0" err="1" smtClean="0"/>
                        <a:t>eV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BaTiO_3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0.40380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0.39934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1.5436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3.1847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1.6411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BaZrO_3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0.42506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0.42276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2.9927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4.5073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1.5146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CaTiO_3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0.38964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0.38511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1.7036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3.4088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1.7051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GdAlO_3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0.37256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  <a:cs typeface="Verdana"/>
                        </a:rPr>
                        <a:t>0.36835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2.9004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4.3289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1.4285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GdGaO_3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0.38431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Verdana"/>
                          <a:cs typeface="Verdana"/>
                        </a:rPr>
                        <a:t>0.3796</a:t>
                      </a:r>
                      <a:endParaRPr lang="en-US" sz="1400" dirty="0">
                        <a:latin typeface="Verdana"/>
                        <a:cs typeface="Verdana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2.8069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4.2252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1.4183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LaAlO_3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0.38098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0.37772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3.4934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4.8867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1.3933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LaGaO_3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0.39280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0.38738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3.3386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4.7459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1.4072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Verdana"/>
                        </a:rPr>
                        <a:t>MgTiO_3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0.38510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0.38004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1.6005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3.1846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1.5841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ScAlO_3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0.36457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0.36063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2.2320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2.8631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0.6311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SrTiO_3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0.39483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0.39046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1.6465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3.3326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1.6861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SrZrO_3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0.41943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0.39049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3.1819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3.3171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0.1352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5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Y.AlO_3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0.37182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0.36814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2.8012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Verdana"/>
                        </a:rPr>
                        <a:t>2.7757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Verdana"/>
                        </a:rPr>
                        <a:t>-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0.0255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4" y="381000"/>
            <a:ext cx="7624947" cy="601053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64FF-45F1-F443-B2EA-5D1F0CDBBCB9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2560" y="2631901"/>
            <a:ext cx="461665" cy="27497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r>
              <a:rPr lang="en-US" dirty="0" smtClean="0"/>
              <a:t>Electrostatic Potential, V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964368"/>
            <a:ext cx="5902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u"/>
            </a:pP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000" dirty="0" smtClean="0">
                <a:solidFill>
                  <a:schemeClr val="bg1"/>
                </a:solidFill>
              </a:rPr>
              <a:t>Band Alignment </a:t>
            </a:r>
            <a:r>
              <a:rPr lang="en-US" sz="2000" dirty="0" smtClean="0">
                <a:solidFill>
                  <a:schemeClr val="bg1"/>
                </a:solidFill>
              </a:rPr>
              <a:t>Calculations;</a:t>
            </a:r>
          </a:p>
          <a:p>
            <a:pPr lvl="1"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Gives a Valance Band Offset of 0.19 </a:t>
            </a:r>
            <a:r>
              <a:rPr lang="en-US" dirty="0" err="1" smtClean="0">
                <a:solidFill>
                  <a:schemeClr val="bg1"/>
                </a:solidFill>
              </a:rPr>
              <a:t>eV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225" y="1951010"/>
            <a:ext cx="6225427" cy="431791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037635" y="6268925"/>
            <a:ext cx="197106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Displacement, </a:t>
            </a:r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35455" y="1733809"/>
            <a:ext cx="16732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LaAlO</a:t>
            </a:r>
            <a:r>
              <a:rPr lang="en-US" baseline="-25000" dirty="0" smtClean="0"/>
              <a:t>3</a:t>
            </a:r>
            <a:r>
              <a:rPr lang="en-US" dirty="0" smtClean="0"/>
              <a:t>-GdAlO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225" y="2103141"/>
            <a:ext cx="6216650" cy="441452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4" y="381000"/>
            <a:ext cx="7624947" cy="601053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r>
              <a:rPr lang="en-US" dirty="0" smtClean="0"/>
              <a:t> </a:t>
            </a:r>
            <a:r>
              <a:rPr lang="en-US" dirty="0" smtClean="0"/>
              <a:t>VI</a:t>
            </a:r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64FF-45F1-F443-B2EA-5D1F0CDBBCB9}" type="datetime1">
              <a:rPr lang="en-US" smtClean="0"/>
              <a:pPr/>
              <a:t>8/3/11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2560" y="2631901"/>
            <a:ext cx="461665" cy="27497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r>
              <a:rPr lang="en-US" dirty="0" smtClean="0"/>
              <a:t>Electrostatic Potential, V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964368"/>
            <a:ext cx="5902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u"/>
            </a:pP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000" dirty="0" smtClean="0">
                <a:solidFill>
                  <a:schemeClr val="bg1"/>
                </a:solidFill>
              </a:rPr>
              <a:t>Band Alignment </a:t>
            </a:r>
            <a:r>
              <a:rPr lang="en-US" sz="2000" dirty="0" smtClean="0">
                <a:solidFill>
                  <a:schemeClr val="bg1"/>
                </a:solidFill>
              </a:rPr>
              <a:t>Calculations;</a:t>
            </a:r>
          </a:p>
          <a:p>
            <a:pPr lvl="1"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Gives a Valance Band Offset of </a:t>
            </a:r>
            <a:r>
              <a:rPr lang="en-US" dirty="0" smtClean="0">
                <a:solidFill>
                  <a:schemeClr val="bg1"/>
                </a:solidFill>
              </a:rPr>
              <a:t>0.44 </a:t>
            </a:r>
            <a:r>
              <a:rPr lang="en-US" dirty="0" err="1" smtClean="0">
                <a:solidFill>
                  <a:schemeClr val="bg1"/>
                </a:solidFill>
              </a:rPr>
              <a:t>eV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50710" y="6469200"/>
            <a:ext cx="184199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Displacement, </a:t>
            </a:r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35455" y="1733809"/>
            <a:ext cx="16732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LaAlO</a:t>
            </a:r>
            <a:r>
              <a:rPr lang="en-US" baseline="-25000" dirty="0" smtClean="0"/>
              <a:t>3</a:t>
            </a:r>
            <a:r>
              <a:rPr lang="en-US" dirty="0" smtClean="0"/>
              <a:t>-GdAlO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494</TotalTime>
  <Words>533</Words>
  <Application>Microsoft Macintosh PowerPoint</Application>
  <PresentationFormat>On-screen Show (4:3)</PresentationFormat>
  <Paragraphs>182</Paragraphs>
  <Slides>12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Revolution</vt:lpstr>
      <vt:lpstr>First-Principle Calculations of   Oxide Perovskite Semiconductors</vt:lpstr>
      <vt:lpstr>Introduction</vt:lpstr>
      <vt:lpstr>Methods</vt:lpstr>
      <vt:lpstr>Results I</vt:lpstr>
      <vt:lpstr>Results II</vt:lpstr>
      <vt:lpstr>Results III</vt:lpstr>
      <vt:lpstr>Results IV</vt:lpstr>
      <vt:lpstr>Results V</vt:lpstr>
      <vt:lpstr>Results VI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Principal Calculations of   Oxide Perovskite Semiconductors</dc:title>
  <dc:creator>David-Alexander Robinson</dc:creator>
  <cp:lastModifiedBy>David-Alexander Robinson</cp:lastModifiedBy>
  <cp:revision>18</cp:revision>
  <dcterms:created xsi:type="dcterms:W3CDTF">2011-08-03T19:43:52Z</dcterms:created>
  <dcterms:modified xsi:type="dcterms:W3CDTF">2011-08-03T23:17:46Z</dcterms:modified>
</cp:coreProperties>
</file>