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83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6" r:id="rId3"/>
    <p:sldId id="279" r:id="rId4"/>
    <p:sldId id="280" r:id="rId5"/>
    <p:sldId id="277" r:id="rId6"/>
    <p:sldId id="281" r:id="rId7"/>
    <p:sldId id="274" r:id="rId8"/>
    <p:sldId id="283" r:id="rId9"/>
    <p:sldId id="282" r:id="rId10"/>
    <p:sldId id="278" r:id="rId11"/>
    <p:sldId id="284" r:id="rId12"/>
    <p:sldId id="286" r:id="rId13"/>
    <p:sldId id="288" r:id="rId14"/>
    <p:sldId id="289" r:id="rId15"/>
    <p:sldId id="296" r:id="rId16"/>
    <p:sldId id="291" r:id="rId17"/>
    <p:sldId id="292" r:id="rId18"/>
    <p:sldId id="293" r:id="rId19"/>
    <p:sldId id="294" r:id="rId20"/>
    <p:sldId id="29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51" autoAdjust="0"/>
  </p:normalViewPr>
  <p:slideViewPr>
    <p:cSldViewPr snapToGrid="0" snapToObjects="1">
      <p:cViewPr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EFA67-5712-7D45-A844-FA984D297F71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716FE-914F-4343-9081-E5E983292D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068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CA3C1-F15C-9C47-8309-2E5EC8367385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A2F65-8ED7-ED42-81BB-1F665C0FF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744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9681DA-CECE-2043-AF8D-03064056774D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F02B71-8991-4516-A01E-F1A9ACD28BD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CA1A9F-D67F-2F4D-94DA-780372BA91BA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8E37D-DF05-594B-80D8-249B8B050056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0C46A-0021-8340-8F2E-AF3A447CB4D7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AEC73-D347-B84E-8420-C8E8C451D790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64A0F-77DF-0F48-BE0B-4737D479492B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CCEC2-AA47-2D4E-8D17-00EB8817DD92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84406-A1D8-E642-90DD-BEA273C29A47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D0808-E3B0-2C41-B2B6-041D445C3191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3A738C-4272-5145-A26F-E87A35AB5D94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F094A-BCB4-A840-BE1C-93074966BF96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2C10DA-A521-DA4D-AA95-7A453350FFA2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1153" y="1573619"/>
            <a:ext cx="5227608" cy="23932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Phonon Transport Calculations in Nanostructures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8550" y="3966881"/>
            <a:ext cx="7080212" cy="2090409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Pádraig</a:t>
            </a:r>
            <a:r>
              <a:rPr lang="en-US" sz="2000" dirty="0" smtClean="0"/>
              <a:t> Ó </a:t>
            </a:r>
            <a:r>
              <a:rPr lang="en-US" sz="2000" dirty="0" err="1" smtClean="0"/>
              <a:t>Conbhuí</a:t>
            </a:r>
            <a:r>
              <a:rPr lang="en-US" sz="2000" dirty="0" smtClean="0"/>
              <a:t> &amp; David-Alexander </a:t>
            </a:r>
            <a:r>
              <a:rPr lang="en-US" sz="2000" dirty="0" smtClean="0"/>
              <a:t>Robinson</a:t>
            </a:r>
            <a:endParaRPr lang="en-US" sz="2000" dirty="0" smtClean="0"/>
          </a:p>
          <a:p>
            <a:r>
              <a:rPr lang="en-US" sz="2000" dirty="0" smtClean="0"/>
              <a:t>Prof. Stefano </a:t>
            </a:r>
            <a:r>
              <a:rPr lang="en-US" sz="2000" dirty="0" err="1" smtClean="0"/>
              <a:t>Sanvito</a:t>
            </a:r>
            <a:endParaRPr lang="en-US" sz="2000" dirty="0" smtClean="0"/>
          </a:p>
          <a:p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06" y="1350335"/>
            <a:ext cx="3090641" cy="24309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1445" y="5595625"/>
            <a:ext cx="7547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Computational </a:t>
            </a:r>
            <a:r>
              <a:rPr lang="en-US" dirty="0" err="1"/>
              <a:t>Spintronics</a:t>
            </a:r>
            <a:r>
              <a:rPr lang="en-US" dirty="0"/>
              <a:t> Group</a:t>
            </a:r>
          </a:p>
          <a:p>
            <a:pPr algn="ctr"/>
            <a:r>
              <a:rPr lang="en-US" dirty="0"/>
              <a:t>Physics </a:t>
            </a:r>
            <a:r>
              <a:rPr lang="en-US" dirty="0" smtClean="0"/>
              <a:t>Department, </a:t>
            </a:r>
            <a:r>
              <a:rPr lang="en-US" dirty="0"/>
              <a:t>The University of Dublin, Trinity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Want to model a large unit cell, so that point defects can be included in calculations.</a:t>
                </a:r>
              </a:p>
              <a:p>
                <a:pPr lvl="2">
                  <a:spcAft>
                    <a:spcPts val="600"/>
                  </a:spcAft>
                  <a:buClr>
                    <a:schemeClr val="accent1"/>
                  </a:buClr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This would be the way to build our proposed layered structure of the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TiO</a:t>
                </a:r>
                <a:r>
                  <a:rPr lang="en-US" sz="2000" baseline="-25000" dirty="0" err="1">
                    <a:latin typeface="Times New Roman" pitchFamily="18" charset="0"/>
                    <a:cs typeface="Times New Roman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IE" sz="2000" b="0" i="1">
                        <a:latin typeface="Cambria Math"/>
                      </a:rPr>
                      <m:t>𝑆</m:t>
                    </m:r>
                    <m:r>
                      <m:rPr>
                        <m:nor/>
                      </m:rPr>
                      <a:rPr lang="en-US" sz="2000" baseline="-25000" dirty="0">
                        <a:latin typeface="Times New Roman" pitchFamily="18" charset="0"/>
                        <a:cs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IE" sz="2000" baseline="-25000" dirty="0">
                        <a:latin typeface="Times New Roman" pitchFamily="18" charset="0"/>
                        <a:cs typeface="Times New Roman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IE" sz="2000" baseline="-25000" dirty="0">
                        <a:latin typeface="Times New Roman" pitchFamily="18" charset="0"/>
                        <a:cs typeface="Times New Roman" pitchFamily="18" charset="0"/>
                      </a:rPr>
                      <m:t>x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flakes.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  <a:blipFill rotWithShape="1">
                <a:blip r:embed="rId2"/>
                <a:stretch>
                  <a:fillRect t="-931" r="-105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A doped unit 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1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Want to model a large unit cell, so that point defects can be included in calculations.</a:t>
                </a:r>
              </a:p>
              <a:p>
                <a:pPr lvl="2">
                  <a:spcAft>
                    <a:spcPts val="600"/>
                  </a:spcAft>
                  <a:buClr>
                    <a:schemeClr val="accent1"/>
                  </a:buClr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This would be the way to build our proposed layered structure of the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TiO</a:t>
                </a:r>
                <a:r>
                  <a:rPr lang="en-US" sz="2000" baseline="-25000" dirty="0" err="1">
                    <a:latin typeface="Times New Roman" pitchFamily="18" charset="0"/>
                    <a:cs typeface="Times New Roman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IE" sz="2000" b="0" i="1">
                        <a:latin typeface="Cambria Math"/>
                      </a:rPr>
                      <m:t>𝑆</m:t>
                    </m:r>
                    <m:r>
                      <m:rPr>
                        <m:nor/>
                      </m:rPr>
                      <a:rPr lang="en-US" sz="2000" baseline="-25000" dirty="0">
                        <a:latin typeface="Times New Roman" pitchFamily="18" charset="0"/>
                        <a:cs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IE" sz="2000" baseline="-25000" dirty="0">
                        <a:latin typeface="Times New Roman" pitchFamily="18" charset="0"/>
                        <a:cs typeface="Times New Roman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IE" sz="2000" baseline="-25000" dirty="0">
                        <a:latin typeface="Times New Roman" pitchFamily="18" charset="0"/>
                        <a:cs typeface="Times New Roman" pitchFamily="18" charset="0"/>
                      </a:rPr>
                      <m:t>x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flakes.</a:t>
                </a:r>
              </a:p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However there is realistically a doping concentration of only </a:t>
                </a:r>
                <a14:m>
                  <m:oMath xmlns:m="http://schemas.openxmlformats.org/officeDocument/2006/math">
                    <m:r>
                      <a:rPr lang="en-IE" sz="2400" b="0" i="1" smtClean="0">
                        <a:latin typeface="Cambria Math"/>
                      </a:rPr>
                      <m:t>1</m:t>
                    </m:r>
                    <m:r>
                      <a:rPr lang="en-IE" sz="2400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IE" sz="24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4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IE" sz="2400" b="0" i="1" smtClean="0">
                            <a:latin typeface="Cambria Math"/>
                            <a:ea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, or maybe even less.</a:t>
                </a:r>
              </a:p>
              <a:p>
                <a:pPr lvl="2">
                  <a:spcAft>
                    <a:spcPts val="600"/>
                  </a:spcAft>
                  <a:buClr>
                    <a:schemeClr val="accent1"/>
                  </a:buClr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This would require a unit cell with one million or more atoms!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  <a:blipFill rotWithShape="1">
                <a:blip r:embed="rId2"/>
                <a:stretch>
                  <a:fillRect t="-931" r="-105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A doped unit 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149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Want to model a large unit cell, so that point defects can be included in calculations.</a:t>
                </a:r>
              </a:p>
              <a:p>
                <a:pPr lvl="2">
                  <a:spcAft>
                    <a:spcPts val="600"/>
                  </a:spcAft>
                  <a:buClr>
                    <a:schemeClr val="accent1"/>
                  </a:buClr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This would be the way to build our proposed layered structure of the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TiO</a:t>
                </a:r>
                <a:r>
                  <a:rPr lang="en-US" sz="2000" baseline="-25000" dirty="0" err="1">
                    <a:latin typeface="Times New Roman" pitchFamily="18" charset="0"/>
                    <a:cs typeface="Times New Roman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IE" sz="2000" b="0" i="1">
                        <a:latin typeface="Cambria Math"/>
                      </a:rPr>
                      <m:t>𝑆</m:t>
                    </m:r>
                    <m:r>
                      <m:rPr>
                        <m:nor/>
                      </m:rPr>
                      <a:rPr lang="en-US" sz="2000" baseline="-25000" dirty="0">
                        <a:latin typeface="Times New Roman" pitchFamily="18" charset="0"/>
                        <a:cs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IE" sz="2000" baseline="-25000" dirty="0">
                        <a:latin typeface="Times New Roman" pitchFamily="18" charset="0"/>
                        <a:cs typeface="Times New Roman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IE" sz="2000" baseline="-25000" dirty="0">
                        <a:latin typeface="Times New Roman" pitchFamily="18" charset="0"/>
                        <a:cs typeface="Times New Roman" pitchFamily="18" charset="0"/>
                      </a:rPr>
                      <m:t>x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flakes.</a:t>
                </a:r>
              </a:p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However there is realistically a doping concentration of only </a:t>
                </a:r>
                <a14:m>
                  <m:oMath xmlns:m="http://schemas.openxmlformats.org/officeDocument/2006/math">
                    <m:r>
                      <a:rPr lang="en-IE" sz="2400" b="0" i="1" smtClean="0">
                        <a:latin typeface="Cambria Math"/>
                      </a:rPr>
                      <m:t>1</m:t>
                    </m:r>
                    <m:r>
                      <a:rPr lang="en-IE" sz="2400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IE" sz="24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4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IE" sz="2400" b="0" i="1" smtClean="0">
                            <a:latin typeface="Cambria Math"/>
                            <a:ea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, or maybe even less.</a:t>
                </a:r>
              </a:p>
              <a:p>
                <a:pPr lvl="2">
                  <a:spcAft>
                    <a:spcPts val="600"/>
                  </a:spcAft>
                  <a:buClr>
                    <a:schemeClr val="accent1"/>
                  </a:buClr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This would require a unit cell with one million or more atoms!</a:t>
                </a:r>
              </a:p>
              <a:p>
                <a:pPr lvl="2">
                  <a:spcAft>
                    <a:spcPts val="600"/>
                  </a:spcAft>
                  <a:buClr>
                    <a:schemeClr val="accent1"/>
                  </a:buClr>
                  <a:buFont typeface="Wingdings" charset="2"/>
                  <a:buChar char="u"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This is very huge, especially when we note that our computational time goes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IE" sz="20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, where N is the number of atoms in the unit cell.</a:t>
                </a:r>
              </a:p>
              <a:p>
                <a:pPr lvl="2">
                  <a:spcAft>
                    <a:spcPts val="600"/>
                  </a:spcAft>
                  <a:buClr>
                    <a:schemeClr val="accent1"/>
                  </a:buClr>
                  <a:buFont typeface="Wingdings" charset="2"/>
                  <a:buChar char="u"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Thus we will only ever be able to get an approximate answer, with 1,000 atoms in our unit cell say. (And even this is pushing it!)</a:t>
                </a: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  <a:blipFill rotWithShape="1">
                <a:blip r:embed="rId2"/>
                <a:stretch>
                  <a:fillRect t="-931" r="-105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A doped unit cell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01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35040"/>
            <a:ext cx="8118007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We look first at the 1D diatomic case with internal spring coefficient K and external coefficient G.</a:t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endParaRPr lang="en-US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Ball And Spring Model</a:t>
            </a:r>
            <a:endParaRPr lang="en-US" sz="3600" dirty="0"/>
          </a:p>
        </p:txBody>
      </p:sp>
      <p:sp>
        <p:nvSpPr>
          <p:cNvPr id="6" name="Oval 5"/>
          <p:cNvSpPr/>
          <p:nvPr/>
        </p:nvSpPr>
        <p:spPr>
          <a:xfrm>
            <a:off x="1705970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Oval 18"/>
          <p:cNvSpPr/>
          <p:nvPr/>
        </p:nvSpPr>
        <p:spPr>
          <a:xfrm>
            <a:off x="3482454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Oval 19"/>
          <p:cNvSpPr/>
          <p:nvPr/>
        </p:nvSpPr>
        <p:spPr>
          <a:xfrm>
            <a:off x="4950548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/>
          <p:cNvSpPr/>
          <p:nvPr/>
        </p:nvSpPr>
        <p:spPr>
          <a:xfrm>
            <a:off x="6727032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Arrow Connector 7"/>
          <p:cNvCxnSpPr>
            <a:stCxn id="6" idx="6"/>
            <a:endCxn id="19" idx="2"/>
          </p:cNvCxnSpPr>
          <p:nvPr/>
        </p:nvCxnSpPr>
        <p:spPr>
          <a:xfrm>
            <a:off x="2511188" y="3719015"/>
            <a:ext cx="9712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55766" y="3687170"/>
            <a:ext cx="9712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9" idx="6"/>
            <a:endCxn id="20" idx="2"/>
          </p:cNvCxnSpPr>
          <p:nvPr/>
        </p:nvCxnSpPr>
        <p:spPr>
          <a:xfrm>
            <a:off x="4287672" y="3719015"/>
            <a:ext cx="662876" cy="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43421" y="331640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65710" y="331640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G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2821132" y="331640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G</a:t>
            </a:r>
            <a:endParaRPr lang="en-IE" dirty="0"/>
          </a:p>
        </p:txBody>
      </p:sp>
      <p:cxnSp>
        <p:nvCxnSpPr>
          <p:cNvPr id="15" name="Elbow Connector 14"/>
          <p:cNvCxnSpPr>
            <a:stCxn id="19" idx="4"/>
            <a:endCxn id="21" idx="4"/>
          </p:cNvCxnSpPr>
          <p:nvPr/>
        </p:nvCxnSpPr>
        <p:spPr>
          <a:xfrm rot="16200000" flipH="1">
            <a:off x="5507352" y="2499335"/>
            <a:ext cx="12700" cy="3244578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42020" y="446281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A</a:t>
            </a:r>
            <a:endParaRPr lang="en-IE" dirty="0"/>
          </a:p>
        </p:txBody>
      </p:sp>
      <p:cxnSp>
        <p:nvCxnSpPr>
          <p:cNvPr id="23" name="Elbow Connector 22"/>
          <p:cNvCxnSpPr>
            <a:stCxn id="19" idx="0"/>
            <a:endCxn id="20" idx="0"/>
          </p:cNvCxnSpPr>
          <p:nvPr/>
        </p:nvCxnSpPr>
        <p:spPr>
          <a:xfrm rot="5400000" flipH="1" flipV="1">
            <a:off x="4619110" y="2582359"/>
            <a:ext cx="12700" cy="1468094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53778" y="269088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1864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35040"/>
            <a:ext cx="8118007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/>
                <a:cs typeface="Times New Roman"/>
              </a:rPr>
              <a:t>We look first at the 1D diatomic case with internal spring coefficient K and external coefficient G.</a:t>
            </a:r>
            <a:r>
              <a:rPr lang="en-US" noProof="1" smtClean="0"/>
              <a:t/>
            </a:r>
            <a:br>
              <a:rPr lang="en-US" noProof="1" smtClean="0"/>
            </a:br>
            <a:r>
              <a:rPr lang="en-US" noProof="1" smtClean="0"/>
              <a:t/>
            </a:r>
            <a:br>
              <a:rPr lang="en-US" noProof="1" smtClean="0"/>
            </a:b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Ball And Spring Model</a:t>
            </a:r>
            <a:endParaRPr lang="en-US" sz="3600" dirty="0"/>
          </a:p>
        </p:txBody>
      </p:sp>
      <p:sp>
        <p:nvSpPr>
          <p:cNvPr id="6" name="Oval 5"/>
          <p:cNvSpPr/>
          <p:nvPr/>
        </p:nvSpPr>
        <p:spPr>
          <a:xfrm>
            <a:off x="1705970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Oval 18"/>
          <p:cNvSpPr/>
          <p:nvPr/>
        </p:nvSpPr>
        <p:spPr>
          <a:xfrm>
            <a:off x="3482454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Oval 19"/>
          <p:cNvSpPr/>
          <p:nvPr/>
        </p:nvSpPr>
        <p:spPr>
          <a:xfrm>
            <a:off x="4950548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/>
          <p:cNvSpPr/>
          <p:nvPr/>
        </p:nvSpPr>
        <p:spPr>
          <a:xfrm>
            <a:off x="6727032" y="3316406"/>
            <a:ext cx="805218" cy="80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Arrow Connector 7"/>
          <p:cNvCxnSpPr>
            <a:stCxn id="6" idx="6"/>
            <a:endCxn id="19" idx="2"/>
          </p:cNvCxnSpPr>
          <p:nvPr/>
        </p:nvCxnSpPr>
        <p:spPr>
          <a:xfrm>
            <a:off x="2511188" y="3719015"/>
            <a:ext cx="9712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55766" y="3687170"/>
            <a:ext cx="9712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9" idx="6"/>
            <a:endCxn id="20" idx="2"/>
          </p:cNvCxnSpPr>
          <p:nvPr/>
        </p:nvCxnSpPr>
        <p:spPr>
          <a:xfrm>
            <a:off x="4287672" y="3719015"/>
            <a:ext cx="662876" cy="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43421" y="331640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65710" y="331640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G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2821132" y="331640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G</a:t>
            </a:r>
            <a:endParaRPr lang="en-IE" dirty="0"/>
          </a:p>
        </p:txBody>
      </p:sp>
      <p:cxnSp>
        <p:nvCxnSpPr>
          <p:cNvPr id="15" name="Elbow Connector 14"/>
          <p:cNvCxnSpPr>
            <a:stCxn id="19" idx="4"/>
            <a:endCxn id="21" idx="4"/>
          </p:cNvCxnSpPr>
          <p:nvPr/>
        </p:nvCxnSpPr>
        <p:spPr>
          <a:xfrm rot="16200000" flipH="1">
            <a:off x="5507352" y="2499335"/>
            <a:ext cx="12700" cy="3244578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42020" y="446281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A</a:t>
            </a:r>
            <a:endParaRPr lang="en-IE" dirty="0"/>
          </a:p>
        </p:txBody>
      </p:sp>
      <p:cxnSp>
        <p:nvCxnSpPr>
          <p:cNvPr id="23" name="Elbow Connector 22"/>
          <p:cNvCxnSpPr>
            <a:stCxn id="19" idx="0"/>
            <a:endCxn id="20" idx="0"/>
          </p:cNvCxnSpPr>
          <p:nvPr/>
        </p:nvCxnSpPr>
        <p:spPr>
          <a:xfrm rot="5400000" flipH="1" flipV="1">
            <a:off x="4619110" y="2582359"/>
            <a:ext cx="12700" cy="1468094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53778" y="269088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192387" y="2593075"/>
            <a:ext cx="2873323" cy="224547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198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35040"/>
            <a:ext cx="8118007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/>
                <a:cs typeface="Times New Roman"/>
              </a:rPr>
              <a:t>Potential:</a:t>
            </a:r>
            <a:br>
              <a:rPr lang="en-US" noProof="1" smtClean="0">
                <a:latin typeface="Times New Roman"/>
                <a:cs typeface="Times New Roman"/>
              </a:rPr>
            </a:br>
            <a:r>
              <a:rPr lang="en-US" sz="1946" noProof="1" smtClean="0"/>
              <a:t/>
            </a:r>
            <a:br>
              <a:rPr lang="en-US" sz="1946" noProof="1" smtClean="0"/>
            </a:br>
            <a:endParaRPr lang="en-US" sz="1946" noProof="1" smtClean="0"/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>
                <a:latin typeface="Times New Roman" pitchFamily="18" charset="0"/>
                <a:cs typeface="Times New Roman" pitchFamily="18" charset="0"/>
              </a:rPr>
              <a:t>Equations of Motion</a:t>
            </a: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noProof="1" smtClean="0"/>
              <a:t/>
            </a:r>
            <a:br>
              <a:rPr lang="en-US" noProof="1" smtClean="0"/>
            </a:br>
            <a:r>
              <a:rPr lang="en-US" noProof="1" smtClean="0"/>
              <a:t/>
            </a:r>
            <a:br>
              <a:rPr lang="en-US" noProof="1" smtClean="0"/>
            </a:b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Ball And Spring Model</a:t>
            </a:r>
            <a:endParaRPr lang="en-US" sz="3600" dirty="0"/>
          </a:p>
        </p:txBody>
      </p:sp>
      <p:pic>
        <p:nvPicPr>
          <p:cNvPr id="16" name="Picture 12" descr="C:\Users\robinsd\Downloads\representation\1D-potenti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78" y="1697382"/>
            <a:ext cx="6921500" cy="60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07" y="2920093"/>
            <a:ext cx="7287643" cy="226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noProof="1" smtClean="0">
                    <a:latin typeface="Times New Roman"/>
                    <a:cs typeface="Times New Roman"/>
                  </a:rPr>
                  <a:t> </a:t>
                </a:r>
                <a:r>
                  <a:rPr lang="en-US" noProof="1">
                    <a:latin typeface="Times New Roman"/>
                    <a:cs typeface="Times New Roman"/>
                  </a:rPr>
                  <a:t>Ansatz: Time derivative + Bloch Theorem</a:t>
                </a:r>
                <a:r>
                  <a:rPr lang="en-US" noProof="1" smtClean="0">
                    <a:latin typeface="Times New Roman"/>
                    <a:cs typeface="Times New Roman"/>
                  </a:rPr>
                  <a:t>:</a:t>
                </a:r>
                <a:br>
                  <a:rPr lang="en-US" noProof="1" smtClean="0">
                    <a:latin typeface="Times New Roman"/>
                    <a:cs typeface="Times New Roman"/>
                  </a:rPr>
                </a:br>
                <a:r>
                  <a:rPr lang="en-US" noProof="1" smtClean="0">
                    <a:latin typeface="Times New Roman"/>
                    <a:cs typeface="Times New Roman"/>
                  </a:rPr>
                  <a:t/>
                </a:r>
                <a:br>
                  <a:rPr lang="en-US" noProof="1" smtClean="0">
                    <a:latin typeface="Times New Roman"/>
                    <a:cs typeface="Times New Roman"/>
                  </a:rPr>
                </a:br>
                <a:endParaRPr lang="en-US" noProof="1" smtClean="0">
                  <a:latin typeface="Times New Roman"/>
                  <a:cs typeface="Times New Roman"/>
                </a:endParaRPr>
              </a:p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IE" noProof="1">
                    <a:latin typeface="Times New Roman" pitchFamily="18" charset="0"/>
                    <a:cs typeface="Times New Roman" pitchFamily="18" charset="0"/>
                  </a:rPr>
                  <a:t>All this gives us 2 linear equations and 2 unknowns</a:t>
                </a:r>
                <a: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b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</a:br>
                <a:endParaRPr lang="en-IE" noProof="1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IE" noProof="1">
                    <a:latin typeface="Times New Roman" pitchFamily="18" charset="0"/>
                    <a:cs typeface="Times New Roman" pitchFamily="18" charset="0"/>
                  </a:rPr>
                  <a:t>This is now an eigenvalue problem with </a:t>
                </a:r>
                <a: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  <a:t>eigenvalue</a:t>
                </a:r>
                <a:b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𝜔</m:t>
                    </m:r>
                  </m:oMath>
                </a14:m>
                <a: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  <a:t> and </a:t>
                </a:r>
                <a:r>
                  <a:rPr lang="en-IE" noProof="1">
                    <a:latin typeface="Times New Roman" pitchFamily="18" charset="0"/>
                    <a:cs typeface="Times New Roman" pitchFamily="18" charset="0"/>
                  </a:rPr>
                  <a:t>normal modes </a:t>
                </a:r>
                <a14:m>
                  <m:oMath xmlns:m="http://schemas.openxmlformats.org/officeDocument/2006/math"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sSub>
                      <m:sSubPr>
                        <m:ctrlP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𝜖</m:t>
                        </m:r>
                      </m:e>
                      <m:sub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,</m:t>
                    </m:r>
                    <m:sSub>
                      <m:sSubPr>
                        <m:ctrlP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𝜖</m:t>
                        </m:r>
                      </m:e>
                      <m:sub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en-IE" noProof="1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IE" noProof="1">
                    <a:latin typeface="Times New Roman" pitchFamily="18" charset="0"/>
                    <a:cs typeface="Times New Roman" pitchFamily="18" charset="0"/>
                  </a:rPr>
                  <a:t>We can find the band structure by solving this matrix for each k in the </a:t>
                </a:r>
                <a: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  <a:t>interval </a:t>
                </a:r>
                <a14:m>
                  <m:oMath xmlns:m="http://schemas.openxmlformats.org/officeDocument/2006/math"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[−</m:t>
                    </m:r>
                    <m:f>
                      <m:fPr>
                        <m:ctrlP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den>
                    </m:f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,</m:t>
                    </m:r>
                    <m:f>
                      <m:fPr>
                        <m:ctrlP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𝜋</m:t>
                        </m:r>
                      </m:num>
                      <m:den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den>
                    </m:f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]</m:t>
                    </m:r>
                  </m:oMath>
                </a14:m>
                <a:r>
                  <a:rPr lang="en-IE" noProof="1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IE" noProof="1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  <a:blipFill rotWithShape="1">
                <a:blip r:embed="rId2"/>
                <a:stretch>
                  <a:fillRect t="-1048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Ball And Spring Model</a:t>
            </a:r>
            <a:endParaRPr lang="en-US" sz="3600" dirty="0"/>
          </a:p>
        </p:txBody>
      </p:sp>
      <p:pic>
        <p:nvPicPr>
          <p:cNvPr id="8" name="Picture 9" descr="C:\Users\robinsd\Downloads\representation\1D-ansatz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1707108"/>
            <a:ext cx="38671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C:\Users\robinsd\Downloads\representation\1D-linEq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7" y="3040955"/>
            <a:ext cx="54197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35040"/>
            <a:ext cx="8118007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Now generalize to 3D!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Many things look familiar.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Notation:</a:t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noProof="1" smtClean="0">
                <a:latin typeface="Times New Roman" pitchFamily="18" charset="0"/>
                <a:cs typeface="Times New Roman" pitchFamily="18" charset="0"/>
              </a:rPr>
              <a:t>Write</a:t>
            </a:r>
            <a:br>
              <a:rPr lang="en-US" sz="2400" noProof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noProof="1" smtClean="0">
                <a:latin typeface="Times New Roman" pitchFamily="18" charset="0"/>
                <a:cs typeface="Times New Roman" pitchFamily="18" charset="0"/>
              </a:rPr>
              <a:t>like  </a:t>
            </a:r>
            <a:endParaRPr lang="en-US" noProof="1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Define:</a:t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endParaRPr lang="en-US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Ball And Spring Model</a:t>
            </a:r>
            <a:endParaRPr lang="en-US" sz="3600" dirty="0"/>
          </a:p>
        </p:txBody>
      </p:sp>
      <p:pic>
        <p:nvPicPr>
          <p:cNvPr id="22" name="Picture 4" descr="C:\Users\robinsd\Downloads\representation\3D-generalizationEqE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16" y="2652356"/>
            <a:ext cx="33718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robinsd\Downloads\representation\3D-generalizationEqEg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364" y="3069465"/>
            <a:ext cx="24479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robinsd\Downloads\representation\3D-DMa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278" y="4037747"/>
            <a:ext cx="42767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9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35040"/>
            <a:ext cx="8118007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This gives us the most general form of our potential:</a:t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endParaRPr lang="en-US" noProof="1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This gives the equations of motion similarly:</a:t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endParaRPr lang="en-US" noProof="1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Using a similar ansatz, changed slightly for 3D:</a:t>
            </a:r>
            <a:br>
              <a:rPr lang="en-US" noProof="1" smtClean="0">
                <a:latin typeface="Times New Roman" pitchFamily="18" charset="0"/>
                <a:cs typeface="Times New Roman" pitchFamily="18" charset="0"/>
              </a:rPr>
            </a:br>
            <a:endParaRPr lang="en-US" noProof="1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Get the matrix equation</a:t>
            </a:r>
            <a:endParaRPr lang="en-US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Ball And Spring Model</a:t>
            </a:r>
            <a:endParaRPr lang="en-US" sz="3600" dirty="0"/>
          </a:p>
        </p:txBody>
      </p:sp>
      <p:pic>
        <p:nvPicPr>
          <p:cNvPr id="9" name="Picture 8" descr="C:\Users\robinsd\Downloads\representation\3D-potentia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2333625" y="1748478"/>
            <a:ext cx="4476750" cy="36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robinsd\Downloads\representation\3D-linEq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76158"/>
            <a:ext cx="3810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076" y="4030043"/>
            <a:ext cx="3019847" cy="381053"/>
          </a:xfrm>
          <a:prstGeom prst="rect">
            <a:avLst/>
          </a:prstGeom>
        </p:spPr>
      </p:pic>
      <p:pic>
        <p:nvPicPr>
          <p:cNvPr id="12" name="Picture 7" descr="C:\Users\robinsd\Downloads\representation\3D-linEqns_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4926841"/>
            <a:ext cx="17907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2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14:m>
                  <m:oMath xmlns:m="http://schemas.openxmlformats.org/officeDocument/2006/math"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𝐷</m:t>
                    </m:r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𝑘</m:t>
                    </m:r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noProof="1" smtClean="0">
                    <a:latin typeface="Times New Roman" pitchFamily="18" charset="0"/>
                    <a:cs typeface="Times New Roman" pitchFamily="18" charset="0"/>
                  </a:rPr>
                  <a:t> here is known as the Dynamical matrix and is defined:</a:t>
                </a:r>
                <a:br>
                  <a:rPr lang="en-US" noProof="1" smtClean="0">
                    <a:latin typeface="Times New Roman" pitchFamily="18" charset="0"/>
                    <a:cs typeface="Times New Roman" pitchFamily="18" charset="0"/>
                  </a:rPr>
                </a:br>
                <a:endParaRPr lang="en-US" noProof="1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noProof="1" smtClean="0">
                    <a:latin typeface="Times New Roman" pitchFamily="18" charset="0"/>
                    <a:cs typeface="Times New Roman" pitchFamily="18" charset="0"/>
                  </a:rPr>
                  <a:t>Solving this matrix equation for a given k vector gives us a value for </a:t>
                </a:r>
                <a14:m>
                  <m:oMath xmlns:m="http://schemas.openxmlformats.org/officeDocument/2006/math"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𝜔</m:t>
                    </m:r>
                  </m:oMath>
                </a14:m>
                <a:r>
                  <a:rPr lang="en-US" noProof="1" smtClean="0">
                    <a:latin typeface="Times New Roman" pitchFamily="18" charset="0"/>
                    <a:cs typeface="Times New Roman" pitchFamily="18" charset="0"/>
                  </a:rPr>
                  <a:t>. A band can be plotted by defining a mesh of k vectors and solving for each value.</a:t>
                </a:r>
              </a:p>
              <a:p>
                <a:pPr>
                  <a:spcAft>
                    <a:spcPts val="600"/>
                  </a:spcAft>
                  <a:buFont typeface="Wingdings" charset="2"/>
                  <a:buChar char="u"/>
                </a:pPr>
                <a:r>
                  <a:rPr lang="en-US" noProof="1" smtClean="0">
                    <a:latin typeface="Times New Roman" pitchFamily="18" charset="0"/>
                    <a:cs typeface="Times New Roman" pitchFamily="18" charset="0"/>
                  </a:rPr>
                  <a:t>The generalization to a multi-atomic basis is similar to the 1D case, but just a little more awkward. Eigenvalues will be solved for </a:t>
                </a:r>
                <a14:m>
                  <m:oMath xmlns:m="http://schemas.openxmlformats.org/officeDocument/2006/math"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𝜔</m:t>
                    </m:r>
                    <m:r>
                      <a:rPr lang="en-IE" b="0" i="1" noProof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𝜔</m:t>
                        </m:r>
                      </m:e>
                      <m:sub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noProof="1" smtClean="0">
                    <a:latin typeface="Times New Roman" pitchFamily="18" charset="0"/>
                    <a:cs typeface="Times New Roman" pitchFamily="18" charset="0"/>
                  </a:rPr>
                  <a:t> and eigenvectors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𝜖</m:t>
                        </m:r>
                      </m:e>
                      <m:sub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𝜇</m:t>
                        </m:r>
                      </m:sub>
                      <m:sup>
                        <m:r>
                          <a:rPr lang="en-IE" b="0" i="1" noProof="1" smtClean="0">
                            <a:latin typeface="Cambria Math"/>
                            <a:cs typeface="Times New Roman" pitchFamily="18" charset="0"/>
                          </a:rPr>
                          <m:t>𝑠</m:t>
                        </m:r>
                      </m:sup>
                    </m:sSubSup>
                  </m:oMath>
                </a14:m>
                <a:r>
                  <a:rPr lang="en-US" noProof="1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noProof="1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9463" y="1135040"/>
                <a:ext cx="8118007" cy="5236916"/>
              </a:xfrm>
              <a:blipFill rotWithShape="1">
                <a:blip r:embed="rId2"/>
                <a:stretch>
                  <a:fillRect t="-1048" r="-1426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Ball And Spring Model</a:t>
            </a:r>
            <a:endParaRPr lang="en-US" sz="3600" dirty="0"/>
          </a:p>
        </p:txBody>
      </p:sp>
      <p:pic>
        <p:nvPicPr>
          <p:cNvPr id="11" name="Picture 2" descr="C:\Users\robinsd\Downloads\representation\3D-DkDe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2031812"/>
            <a:ext cx="27813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94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4200" y="965200"/>
                <a:ext cx="8039099" cy="5511800"/>
              </a:xfrm>
            </p:spPr>
            <p:txBody>
              <a:bodyPr wrap="square">
                <a:normAutofit/>
              </a:bodyPr>
              <a:lstStyle/>
              <a:p>
                <a:pPr marL="457200" indent="-457200">
                  <a:buFont typeface="Wingdings" charset="2"/>
                  <a:buChar char="u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Layered crystals- Large volume of research</a:t>
                </a: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Recent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literature (J. Coleman) suggests that when trying to peal off flakes of TiS</a:t>
                </a:r>
                <a:r>
                  <a:rPr lang="en-US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that an undesired reaction occurs with the water</a:t>
                </a:r>
              </a:p>
              <a:p>
                <a:pPr marL="493776" lvl="2" indent="0">
                  <a:buClr>
                    <a:schemeClr val="accent1"/>
                  </a:buClr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TiS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+ xH</a:t>
                </a:r>
                <a:r>
                  <a:rPr lang="en-US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IE" sz="2000" b="0" i="0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IE" sz="20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i="1" dirty="0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TiO</a:t>
                </a:r>
                <a:r>
                  <a:rPr lang="en-US" sz="2000" baseline="-25000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E" sz="2000" b="0" i="0" smtClean="0">
                        <a:latin typeface="Cambria Math"/>
                      </a:rPr>
                      <m:t>S</m:t>
                    </m:r>
                    <m:r>
                      <m:rPr>
                        <m:nor/>
                      </m:rPr>
                      <a:rPr lang="en-US" sz="2000" baseline="-25000" dirty="0">
                        <a:latin typeface="Times New Roman" pitchFamily="18" charset="0"/>
                        <a:cs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IE" sz="2000" b="0" i="0" baseline="-25000" dirty="0" smtClean="0">
                        <a:latin typeface="Times New Roman" pitchFamily="18" charset="0"/>
                        <a:cs typeface="Times New Roman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IE" sz="2000" b="0" i="0" baseline="-25000" dirty="0" smtClean="0">
                        <a:latin typeface="Times New Roman" pitchFamily="18" charset="0"/>
                        <a:cs typeface="Times New Roman" pitchFamily="18" charset="0"/>
                      </a:rPr>
                      <m:t>x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+ xH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 = “smell of eggs”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ant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to see if this reaction is occurring. With computers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!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200" y="965200"/>
                <a:ext cx="8039099" cy="5511800"/>
              </a:xfrm>
              <a:blipFill rotWithShape="1">
                <a:blip r:embed="rId2"/>
                <a:stretch>
                  <a:fillRect l="-531" t="-99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84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35040"/>
            <a:ext cx="8118007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Hopefully the program for calculating these will be finished soon.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Most awkward part is building these matrices. They can be solved easily using the LAPACK function DGEEV.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/>
              <a:t>Ball And Spring Model</a:t>
            </a:r>
          </a:p>
        </p:txBody>
      </p:sp>
    </p:spTree>
    <p:extLst>
      <p:ext uri="{BB962C8B-B14F-4D97-AF65-F5344CB8AC3E}">
        <p14:creationId xmlns:p14="http://schemas.microsoft.com/office/powerpoint/2010/main" val="157298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02" y="887860"/>
            <a:ext cx="6082637" cy="5068865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7672" y="179103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62617" y="5390865"/>
            <a:ext cx="2903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000" dirty="0" smtClean="0"/>
              <a:t>Questions?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328465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4200" y="965200"/>
                <a:ext cx="8039099" cy="5511800"/>
              </a:xfrm>
            </p:spPr>
            <p:txBody>
              <a:bodyPr wrap="square">
                <a:normAutofit/>
              </a:bodyPr>
              <a:lstStyle/>
              <a:p>
                <a:pPr marL="457200" indent="-457200">
                  <a:buFont typeface="Wingdings" charset="2"/>
                  <a:buChar char="u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Layered crystals- Large volume of research</a:t>
                </a: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Recent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literature (J. Coleman) suggests that when trying to peal off flakes of TiS</a:t>
                </a:r>
                <a:r>
                  <a:rPr lang="en-US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that an undesired reaction occurs with the water</a:t>
                </a:r>
              </a:p>
              <a:p>
                <a:pPr marL="493776" lvl="2" indent="0">
                  <a:buClr>
                    <a:schemeClr val="accent1"/>
                  </a:buClr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TiS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+ xH</a:t>
                </a:r>
                <a:r>
                  <a:rPr lang="en-US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IE" sz="2000" b="0" i="0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IE" sz="20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i="1" dirty="0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TiO</a:t>
                </a:r>
                <a:r>
                  <a:rPr lang="en-US" sz="2000" baseline="-25000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E" sz="2000" b="0" i="0" smtClean="0">
                        <a:latin typeface="Cambria Math"/>
                      </a:rPr>
                      <m:t>S</m:t>
                    </m:r>
                    <m:r>
                      <m:rPr>
                        <m:nor/>
                      </m:rPr>
                      <a:rPr lang="en-US" sz="2000" baseline="-25000" dirty="0">
                        <a:latin typeface="Times New Roman" pitchFamily="18" charset="0"/>
                        <a:cs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IE" sz="2000" b="0" i="0" baseline="-25000" dirty="0" smtClean="0">
                        <a:latin typeface="Times New Roman" pitchFamily="18" charset="0"/>
                        <a:cs typeface="Times New Roman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IE" sz="2000" b="0" i="0" baseline="-25000" dirty="0" smtClean="0">
                        <a:latin typeface="Times New Roman" pitchFamily="18" charset="0"/>
                        <a:cs typeface="Times New Roman" pitchFamily="18" charset="0"/>
                      </a:rPr>
                      <m:t>x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+ xH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 = “smell of eggs”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ant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to see if this reaction is occurring. With computers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!</a:t>
                </a:r>
              </a:p>
              <a:p>
                <a:pPr marL="457200" indent="-457200">
                  <a:buFont typeface="Wingdings" charset="2"/>
                  <a:buChar char="u"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Use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an approximation method called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Density Functional Theory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to calculate the overall energy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lvl="2">
                  <a:buClr>
                    <a:schemeClr val="accent1"/>
                  </a:buClr>
                  <a:buFont typeface="Arial"/>
                  <a:buChar char="•"/>
                </a:pPr>
                <a:r>
                  <a:rPr lang="en-US" sz="1800" noProof="1">
                    <a:latin typeface="Times New Roman" pitchFamily="18" charset="0"/>
                    <a:cs typeface="Times New Roman" pitchFamily="18" charset="0"/>
                  </a:rPr>
                  <a:t>Replaces the many-electron problem with a single-particle in an effective potential.</a:t>
                </a:r>
              </a:p>
              <a:p>
                <a:pPr lvl="2">
                  <a:buClr>
                    <a:schemeClr val="accent1"/>
                  </a:buClr>
                  <a:buFont typeface="Arial"/>
                  <a:buChar char="•"/>
                </a:pPr>
                <a:r>
                  <a:rPr lang="en-US" sz="1800" noProof="1" smtClean="0">
                    <a:latin typeface="Times New Roman" pitchFamily="18" charset="0"/>
                    <a:cs typeface="Times New Roman" pitchFamily="18" charset="0"/>
                  </a:rPr>
                  <a:t>Provides </a:t>
                </a:r>
                <a:r>
                  <a:rPr lang="en-US" sz="1800" noProof="1">
                    <a:latin typeface="Times New Roman" pitchFamily="18" charset="0"/>
                    <a:cs typeface="Times New Roman" pitchFamily="18" charset="0"/>
                  </a:rPr>
                  <a:t>an excellent description of the ground-state properties, and overall </a:t>
                </a:r>
                <a:r>
                  <a:rPr lang="en-US" sz="1800" noProof="1">
                    <a:latin typeface="Times New Roman" pitchFamily="18" charset="0"/>
                    <a:cs typeface="Times New Roman" pitchFamily="18" charset="0"/>
                  </a:rPr>
                  <a:t>crystal </a:t>
                </a:r>
                <a:r>
                  <a:rPr lang="en-US" sz="1800" noProof="1" smtClean="0">
                    <a:latin typeface="Times New Roman" pitchFamily="18" charset="0"/>
                    <a:cs typeface="Times New Roman" pitchFamily="18" charset="0"/>
                  </a:rPr>
                  <a:t>energies</a:t>
                </a:r>
                <a:endParaRPr lang="en-US" sz="18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200" y="965200"/>
                <a:ext cx="8039099" cy="5511800"/>
              </a:xfrm>
              <a:blipFill rotWithShape="1">
                <a:blip r:embed="rId2"/>
                <a:stretch>
                  <a:fillRect l="-531" t="-994" r="-379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84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48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4200" y="965200"/>
                <a:ext cx="8039099" cy="5511800"/>
              </a:xfrm>
            </p:spPr>
            <p:txBody>
              <a:bodyPr wrap="square">
                <a:normAutofit/>
              </a:bodyPr>
              <a:lstStyle/>
              <a:p>
                <a:pPr marL="457200" indent="-457200">
                  <a:buFont typeface="Wingdings" charset="2"/>
                  <a:buChar char="u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Layered crystals- Large volume of research</a:t>
                </a: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Recent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literature (J. Coleman) suggests that when trying to peal off flakes of TiS</a:t>
                </a:r>
                <a:r>
                  <a:rPr lang="en-US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that an undesired reaction occurs with the water</a:t>
                </a:r>
              </a:p>
              <a:p>
                <a:pPr marL="493776" lvl="2" indent="0">
                  <a:buClr>
                    <a:schemeClr val="accent1"/>
                  </a:buClr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TiS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+ xH</a:t>
                </a:r>
                <a:r>
                  <a:rPr lang="en-US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IE" sz="2000" b="0" i="0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IE" sz="20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i="1" dirty="0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TiO</a:t>
                </a:r>
                <a:r>
                  <a:rPr lang="en-US" sz="2000" baseline="-25000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E" sz="2000" b="0" i="0" smtClean="0">
                        <a:latin typeface="Cambria Math"/>
                      </a:rPr>
                      <m:t>S</m:t>
                    </m:r>
                    <m:r>
                      <m:rPr>
                        <m:nor/>
                      </m:rPr>
                      <a:rPr lang="en-US" sz="2000" baseline="-25000" dirty="0">
                        <a:latin typeface="Times New Roman" pitchFamily="18" charset="0"/>
                        <a:cs typeface="Times New Roman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IE" sz="2000" b="0" i="0" baseline="-25000" dirty="0" smtClean="0">
                        <a:latin typeface="Times New Roman" pitchFamily="18" charset="0"/>
                        <a:cs typeface="Times New Roman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IE" sz="2000" b="0" i="0" baseline="-25000" dirty="0" smtClean="0">
                        <a:latin typeface="Times New Roman" pitchFamily="18" charset="0"/>
                        <a:cs typeface="Times New Roman" pitchFamily="18" charset="0"/>
                      </a:rPr>
                      <m:t>x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+ xH</a:t>
                </a:r>
                <a:r>
                  <a:rPr lang="en-US" sz="20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 = “smell of eggs”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ant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to see if this reaction is occurring. With computers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!</a:t>
                </a:r>
              </a:p>
              <a:p>
                <a:pPr marL="457200" indent="-457200">
                  <a:buFont typeface="Wingdings" charset="2"/>
                  <a:buChar char="u"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Use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an approximation method called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Density Functional Theory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to calculate the overall energy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lvl="2">
                  <a:buClr>
                    <a:schemeClr val="accent1"/>
                  </a:buClr>
                  <a:buFont typeface="Arial"/>
                  <a:buChar char="•"/>
                </a:pPr>
                <a:r>
                  <a:rPr lang="en-US" sz="1800" noProof="1">
                    <a:latin typeface="Times New Roman" pitchFamily="18" charset="0"/>
                    <a:cs typeface="Times New Roman" pitchFamily="18" charset="0"/>
                  </a:rPr>
                  <a:t>Replaces the many-electron problem with a single-particle in an effective potential.</a:t>
                </a:r>
              </a:p>
              <a:p>
                <a:pPr lvl="2">
                  <a:buClr>
                    <a:schemeClr val="accent1"/>
                  </a:buClr>
                  <a:buFont typeface="Arial"/>
                  <a:buChar char="•"/>
                </a:pPr>
                <a:r>
                  <a:rPr lang="en-US" sz="1800" noProof="1" smtClean="0">
                    <a:latin typeface="Times New Roman" pitchFamily="18" charset="0"/>
                    <a:cs typeface="Times New Roman" pitchFamily="18" charset="0"/>
                  </a:rPr>
                  <a:t>Provides </a:t>
                </a:r>
                <a:r>
                  <a:rPr lang="en-US" sz="1800" noProof="1">
                    <a:latin typeface="Times New Roman" pitchFamily="18" charset="0"/>
                    <a:cs typeface="Times New Roman" pitchFamily="18" charset="0"/>
                  </a:rPr>
                  <a:t>an excellent description of the ground-state properties, and overall </a:t>
                </a:r>
                <a:r>
                  <a:rPr lang="en-US" sz="1800" noProof="1">
                    <a:latin typeface="Times New Roman" pitchFamily="18" charset="0"/>
                    <a:cs typeface="Times New Roman" pitchFamily="18" charset="0"/>
                  </a:rPr>
                  <a:t>crystal </a:t>
                </a:r>
                <a:r>
                  <a:rPr lang="en-US" sz="1800" noProof="1" smtClean="0">
                    <a:latin typeface="Times New Roman" pitchFamily="18" charset="0"/>
                    <a:cs typeface="Times New Roman" pitchFamily="18" charset="0"/>
                  </a:rPr>
                  <a:t>energies</a:t>
                </a:r>
                <a:endParaRPr lang="en-US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Use a spring model to get a phonon spectrum. </a:t>
                </a:r>
              </a:p>
              <a:p>
                <a:pPr marL="950976" lvl="2" indent="-457200">
                  <a:buClr>
                    <a:schemeClr val="accent1"/>
                  </a:buClr>
                  <a:buFont typeface="Arial" pitchFamily="34" charset="0"/>
                  <a:buChar char="•"/>
                </a:pPr>
                <a:r>
                  <a:rPr lang="en-US" sz="1800" dirty="0">
                    <a:latin typeface="Times New Roman"/>
                    <a:cs typeface="Times New Roman"/>
                  </a:rPr>
                  <a:t> This reduces to a simple eigenvalue and eigenvector problem</a:t>
                </a:r>
                <a:r>
                  <a:rPr lang="en-US" sz="1800" dirty="0" smtClean="0">
                    <a:latin typeface="Times New Roman"/>
                    <a:cs typeface="Times New Roman"/>
                  </a:rPr>
                  <a:t>.</a:t>
                </a:r>
                <a:endParaRPr lang="en-US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713232" lvl="1" indent="-457200">
                  <a:buFont typeface="Wingdings" charset="2"/>
                  <a:buChar char="u"/>
                </a:pPr>
                <a:r>
                  <a:rPr lang="en-US" sz="2000" dirty="0">
                    <a:latin typeface="Times New Roman"/>
                    <a:cs typeface="Times New Roman"/>
                  </a:rPr>
                  <a:t>The crystal structure 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can then </a:t>
                </a:r>
                <a:r>
                  <a:rPr lang="en-US" sz="2000" dirty="0">
                    <a:latin typeface="Times New Roman"/>
                    <a:cs typeface="Times New Roman"/>
                  </a:rPr>
                  <a:t>be inferred from 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the </a:t>
                </a:r>
                <a:r>
                  <a:rPr lang="en-US" sz="2000" dirty="0">
                    <a:latin typeface="Times New Roman"/>
                    <a:cs typeface="Times New Roman"/>
                  </a:rPr>
                  <a:t>phonon spectrum.</a:t>
                </a:r>
              </a:p>
              <a:p>
                <a:pPr marL="713232" lvl="1" indent="-457200">
                  <a:buFont typeface="Wingdings" charset="2"/>
                  <a:buChar char="u"/>
                </a:pP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200" y="965200"/>
                <a:ext cx="8039099" cy="5511800"/>
              </a:xfrm>
              <a:blipFill rotWithShape="1">
                <a:blip r:embed="rId2"/>
                <a:stretch>
                  <a:fillRect l="-531" t="-994" r="-379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C46A-0021-8340-8F2E-AF3A447CB4D7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84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3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876565"/>
            <a:ext cx="8118007" cy="54953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uild a unit cell based on the geometry of the crystal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 the z-primitive vector to be very large, to avoid inter-plane interactions. Can model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Graphene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say.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Constructing the Unit Cell 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513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876565"/>
            <a:ext cx="8118007" cy="54953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uild a unit cell based on the geometry of the crystal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 the z-primitive vector to be very large, to avoid inter-plane interactions. Can model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Graphene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say.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Constructing the Unit Cell I</a:t>
            </a:r>
            <a:endParaRPr lang="en-US" sz="3600" dirty="0"/>
          </a:p>
        </p:txBody>
      </p:sp>
      <p:sp>
        <p:nvSpPr>
          <p:cNvPr id="12" name="Oval 11"/>
          <p:cNvSpPr/>
          <p:nvPr/>
        </p:nvSpPr>
        <p:spPr>
          <a:xfrm>
            <a:off x="3230435" y="4516143"/>
            <a:ext cx="655092" cy="6550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accent2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07353" y="5662554"/>
            <a:ext cx="423082" cy="42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2807353" y="3542602"/>
            <a:ext cx="423082" cy="42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Oval 16"/>
          <p:cNvSpPr/>
          <p:nvPr/>
        </p:nvSpPr>
        <p:spPr>
          <a:xfrm>
            <a:off x="4524696" y="3542602"/>
            <a:ext cx="423082" cy="42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Oval 17"/>
          <p:cNvSpPr/>
          <p:nvPr/>
        </p:nvSpPr>
        <p:spPr>
          <a:xfrm>
            <a:off x="4524696" y="5662554"/>
            <a:ext cx="423082" cy="42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Oval 18"/>
          <p:cNvSpPr/>
          <p:nvPr/>
        </p:nvSpPr>
        <p:spPr>
          <a:xfrm>
            <a:off x="6062346" y="3542602"/>
            <a:ext cx="423082" cy="42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Oval 19"/>
          <p:cNvSpPr/>
          <p:nvPr/>
        </p:nvSpPr>
        <p:spPr>
          <a:xfrm>
            <a:off x="6062346" y="5662554"/>
            <a:ext cx="423082" cy="423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/>
          <p:cNvSpPr/>
          <p:nvPr/>
        </p:nvSpPr>
        <p:spPr>
          <a:xfrm>
            <a:off x="4947778" y="4502494"/>
            <a:ext cx="655092" cy="6550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accent2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485428" y="4502494"/>
            <a:ext cx="655092" cy="6550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accent2"/>
              </a:solidFill>
            </a:endParaRPr>
          </a:p>
        </p:txBody>
      </p:sp>
      <p:cxnSp>
        <p:nvCxnSpPr>
          <p:cNvPr id="24" name="Straight Arrow Connector 23"/>
          <p:cNvCxnSpPr>
            <a:stCxn id="16" idx="4"/>
          </p:cNvCxnSpPr>
          <p:nvPr/>
        </p:nvCxnSpPr>
        <p:spPr>
          <a:xfrm>
            <a:off x="3018894" y="3965684"/>
            <a:ext cx="384412" cy="53681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73887" y="3965684"/>
            <a:ext cx="384412" cy="53681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55572" y="3965684"/>
            <a:ext cx="384412" cy="53681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4"/>
          </p:cNvCxnSpPr>
          <p:nvPr/>
        </p:nvCxnSpPr>
        <p:spPr>
          <a:xfrm flipH="1">
            <a:off x="3119547" y="5171235"/>
            <a:ext cx="438434" cy="53681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755572" y="5157586"/>
            <a:ext cx="438434" cy="53681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273887" y="5157586"/>
            <a:ext cx="438434" cy="53681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6" idx="6"/>
            <a:endCxn id="17" idx="2"/>
          </p:cNvCxnSpPr>
          <p:nvPr/>
        </p:nvCxnSpPr>
        <p:spPr>
          <a:xfrm>
            <a:off x="3230435" y="3754143"/>
            <a:ext cx="129426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0" idx="2"/>
          </p:cNvCxnSpPr>
          <p:nvPr/>
        </p:nvCxnSpPr>
        <p:spPr>
          <a:xfrm>
            <a:off x="4947778" y="5874095"/>
            <a:ext cx="111456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9" idx="2"/>
          </p:cNvCxnSpPr>
          <p:nvPr/>
        </p:nvCxnSpPr>
        <p:spPr>
          <a:xfrm>
            <a:off x="4974789" y="3747318"/>
            <a:ext cx="1087557" cy="682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230434" y="5874095"/>
            <a:ext cx="129426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493103" y="5874095"/>
            <a:ext cx="108755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493104" y="3740491"/>
            <a:ext cx="108755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140520" y="4850514"/>
            <a:ext cx="903025" cy="682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2" idx="2"/>
          </p:cNvCxnSpPr>
          <p:nvPr/>
        </p:nvCxnSpPr>
        <p:spPr>
          <a:xfrm>
            <a:off x="5599743" y="4830040"/>
            <a:ext cx="88568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905287" y="4843689"/>
            <a:ext cx="1087557" cy="682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129147" y="4857339"/>
            <a:ext cx="90302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904328" y="3740491"/>
            <a:ext cx="90302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355840" y="4864164"/>
            <a:ext cx="864359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904328" y="5867272"/>
            <a:ext cx="90302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3392705" y="5955561"/>
                <a:ext cx="5000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IE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IE" dirty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705" y="5955561"/>
                <a:ext cx="500072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1783558" y="4154643"/>
                <a:ext cx="489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IE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n-IE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558" y="4154643"/>
                <a:ext cx="48968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Arrow Connector 65"/>
          <p:cNvCxnSpPr/>
          <p:nvPr/>
        </p:nvCxnSpPr>
        <p:spPr>
          <a:xfrm flipV="1">
            <a:off x="1783558" y="2265528"/>
            <a:ext cx="0" cy="36186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905733" y="6283950"/>
            <a:ext cx="15433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2864044" y="355582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S</a:t>
            </a:r>
            <a:endParaRPr lang="en-IE" dirty="0"/>
          </a:p>
        </p:txBody>
      </p:sp>
      <p:sp>
        <p:nvSpPr>
          <p:cNvPr id="138" name="TextBox 137"/>
          <p:cNvSpPr txBox="1"/>
          <p:nvPr/>
        </p:nvSpPr>
        <p:spPr>
          <a:xfrm>
            <a:off x="3311640" y="464537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Mo</a:t>
            </a:r>
            <a:endParaRPr lang="en-I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1" name="TextBox 140"/>
              <p:cNvSpPr txBox="1"/>
              <p:nvPr/>
            </p:nvSpPr>
            <p:spPr>
              <a:xfrm>
                <a:off x="3054496" y="2770497"/>
                <a:ext cx="39976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 smtClean="0"/>
                  <a:t>Unit </a:t>
                </a:r>
                <a:r>
                  <a:rPr lang="en-IE" dirty="0" smtClean="0">
                    <a:latin typeface="Times New Roman" pitchFamily="18" charset="0"/>
                    <a:cs typeface="Times New Roman" pitchFamily="18" charset="0"/>
                  </a:rPr>
                  <a:t>cell</a:t>
                </a:r>
                <a:r>
                  <a:rPr lang="en-IE" dirty="0" smtClean="0"/>
                  <a:t> for 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E" b="0" i="1" smtClean="0">
                            <a:latin typeface="Cambria Math"/>
                          </a:rPr>
                          <m:t>𝐴𝐵</m:t>
                        </m:r>
                      </m:e>
                      <m:sub>
                        <m:r>
                          <a:rPr lang="en-IE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E" dirty="0" smtClean="0"/>
                  <a:t> layered crystal</a:t>
                </a:r>
                <a:endParaRPr lang="en-IE" dirty="0"/>
              </a:p>
            </p:txBody>
          </p:sp>
        </mc:Choice>
        <mc:Fallback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496" y="2770497"/>
                <a:ext cx="3997633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220" t="-13115" b="-2623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3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69" y="1135040"/>
            <a:ext cx="8470402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Can run structure relaxation calculations using Quantum Espresso. This will check our lattice structure’s plausibility.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/>
              <a:t>Constructing the Unit </a:t>
            </a:r>
            <a:r>
              <a:rPr lang="en-US" sz="3600" dirty="0" smtClean="0"/>
              <a:t>Cell II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70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69" y="1135040"/>
            <a:ext cx="8470402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Can run structure relaxation calculations using Quantum Espresso. This will check our lattice structure’s plausibility.</a:t>
            </a:r>
          </a:p>
          <a:p>
            <a:pPr lvl="1"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Like VASP, this is a computational method of implementing the DFT.</a:t>
            </a:r>
          </a:p>
          <a:p>
            <a:pPr lvl="1">
              <a:spcAft>
                <a:spcPts val="600"/>
              </a:spcAft>
              <a:buFont typeface="Wingdings" charset="2"/>
              <a:buChar char="u"/>
            </a:pPr>
            <a:r>
              <a:rPr lang="en-US" sz="2000" dirty="0">
                <a:latin typeface="Times New Roman"/>
                <a:cs typeface="Times New Roman"/>
              </a:rPr>
              <a:t> A</a:t>
            </a:r>
            <a:r>
              <a:rPr lang="en-US" sz="2000" dirty="0" smtClean="0">
                <a:latin typeface="Times New Roman"/>
                <a:cs typeface="Times New Roman"/>
              </a:rPr>
              <a:t>n open source code, with free pseudo-potentials available online.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/>
              <a:t>Constructing the Unit </a:t>
            </a:r>
            <a:r>
              <a:rPr lang="en-US" sz="3600" dirty="0" smtClean="0"/>
              <a:t>Cell II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98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561" y="3969899"/>
            <a:ext cx="3771900" cy="26098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69" y="1135040"/>
            <a:ext cx="8470402" cy="52369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Can run structure relaxation calculations using Quantum Espresso. This will check our lattice structure’s plausibility.</a:t>
            </a:r>
          </a:p>
          <a:p>
            <a:pPr lvl="1"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Like VASP, this is a computational method of implementing the DFT.</a:t>
            </a:r>
          </a:p>
          <a:p>
            <a:pPr lvl="1">
              <a:spcAft>
                <a:spcPts val="600"/>
              </a:spcAft>
              <a:buFont typeface="Wingdings" charset="2"/>
              <a:buChar char="u"/>
            </a:pPr>
            <a:r>
              <a:rPr lang="en-US" sz="2000" dirty="0">
                <a:latin typeface="Times New Roman"/>
                <a:cs typeface="Times New Roman"/>
              </a:rPr>
              <a:t> A</a:t>
            </a:r>
            <a:r>
              <a:rPr lang="en-US" sz="2000" dirty="0" smtClean="0">
                <a:latin typeface="Times New Roman"/>
                <a:cs typeface="Times New Roman"/>
              </a:rPr>
              <a:t>n open source code, with free pseudo-potentials available online.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Should get a </a:t>
            </a:r>
            <a:r>
              <a:rPr lang="en-US" sz="2400" dirty="0" err="1" smtClean="0">
                <a:latin typeface="Times New Roman"/>
                <a:cs typeface="Times New Roman"/>
              </a:rPr>
              <a:t>Lennard</a:t>
            </a:r>
            <a:r>
              <a:rPr lang="en-US" sz="2400" dirty="0" smtClean="0">
                <a:latin typeface="Times New Roman"/>
                <a:cs typeface="Times New Roman"/>
              </a:rPr>
              <a:t>-Jones potential plot, with a potential well at the stable lattice vector.</a:t>
            </a:r>
          </a:p>
          <a:p>
            <a:pPr lvl="1">
              <a:spcAft>
                <a:spcPts val="600"/>
              </a:spcAft>
              <a:buFont typeface="Wingdings" charset="2"/>
              <a:buChar char="u"/>
            </a:pPr>
            <a:endParaRPr lang="en-US" sz="2000" dirty="0" smtClean="0">
              <a:latin typeface="Times New Roman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6FE5-06AD-F345-BC93-CC7BEC794B19}" type="datetime1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68" y="381000"/>
            <a:ext cx="7935882" cy="49556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/>
              <a:t>Constructing the Unit </a:t>
            </a:r>
            <a:r>
              <a:rPr lang="en-US" sz="3600" dirty="0" smtClean="0"/>
              <a:t>Cell II</a:t>
            </a:r>
            <a:endParaRPr lang="en-US" sz="3600" dirty="0"/>
          </a:p>
        </p:txBody>
      </p:sp>
      <p:sp>
        <p:nvSpPr>
          <p:cNvPr id="8" name="Rounded Rectangle 7"/>
          <p:cNvSpPr/>
          <p:nvPr/>
        </p:nvSpPr>
        <p:spPr>
          <a:xfrm>
            <a:off x="4270496" y="4364569"/>
            <a:ext cx="271801" cy="153550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  <a:endParaRPr lang="en-IE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1039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Phonon Transport Calculations in Nanostructures</vt:lpstr>
      <vt:lpstr>Introduction</vt:lpstr>
      <vt:lpstr>Introduction</vt:lpstr>
      <vt:lpstr>Introduction</vt:lpstr>
      <vt:lpstr>Constructing the Unit Cell I</vt:lpstr>
      <vt:lpstr>Constructing the Unit Cell I</vt:lpstr>
      <vt:lpstr>Constructing the Unit Cell II</vt:lpstr>
      <vt:lpstr>Constructing the Unit Cell II</vt:lpstr>
      <vt:lpstr>Constructing the Unit Cell II</vt:lpstr>
      <vt:lpstr>A doped unit cell</vt:lpstr>
      <vt:lpstr>A doped unit cell</vt:lpstr>
      <vt:lpstr>A doped unit cell</vt:lpstr>
      <vt:lpstr>Ball And Spring Model</vt:lpstr>
      <vt:lpstr>Ball And Spring Model</vt:lpstr>
      <vt:lpstr>Ball And Spring Model</vt:lpstr>
      <vt:lpstr>Ball And Spring Model</vt:lpstr>
      <vt:lpstr>Ball And Spring Model</vt:lpstr>
      <vt:lpstr>Ball And Spring Model</vt:lpstr>
      <vt:lpstr>Ball And Spring Model</vt:lpstr>
      <vt:lpstr>Ball And Spring Model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Principal Calculations of   Oxide Perovskite Semiconductors</dc:title>
  <dc:creator>David-Alexander Robinson</dc:creator>
  <cp:lastModifiedBy>David-Alexander Robinson</cp:lastModifiedBy>
  <cp:revision>69</cp:revision>
  <dcterms:created xsi:type="dcterms:W3CDTF">2011-08-03T19:43:52Z</dcterms:created>
  <dcterms:modified xsi:type="dcterms:W3CDTF">2011-11-17T12:01:55Z</dcterms:modified>
</cp:coreProperties>
</file>